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3" r:id="rId6"/>
    <p:sldId id="264" r:id="rId7"/>
    <p:sldId id="265" r:id="rId8"/>
    <p:sldId id="266" r:id="rId9"/>
    <p:sldId id="262" r:id="rId10"/>
    <p:sldId id="260" r:id="rId11"/>
    <p:sldId id="267" r:id="rId12"/>
    <p:sldId id="261"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33"/>
    <p:restoredTop sz="80769"/>
  </p:normalViewPr>
  <p:slideViewPr>
    <p:cSldViewPr snapToGrid="0" snapToObjects="1">
      <p:cViewPr varScale="1">
        <p:scale>
          <a:sx n="134" d="100"/>
          <a:sy n="134" d="100"/>
        </p:scale>
        <p:origin x="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DBEC54-139E-47C1-9467-B11E489E395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7B01345-066B-44CD-B82C-843759769D3D}">
      <dgm:prSet/>
      <dgm:spPr/>
      <dgm:t>
        <a:bodyPr/>
        <a:lstStyle/>
        <a:p>
          <a:pPr>
            <a:defRPr cap="all"/>
          </a:pPr>
          <a:r>
            <a:rPr lang="en-US"/>
            <a:t>Authorization Code Grant</a:t>
          </a:r>
        </a:p>
      </dgm:t>
    </dgm:pt>
    <dgm:pt modelId="{1FB02425-BCA4-4B30-A488-04A47E660C0E}" type="parTrans" cxnId="{4612FA42-FC38-462C-8C0B-CC8EDC015FB5}">
      <dgm:prSet/>
      <dgm:spPr/>
      <dgm:t>
        <a:bodyPr/>
        <a:lstStyle/>
        <a:p>
          <a:endParaRPr lang="en-US"/>
        </a:p>
      </dgm:t>
    </dgm:pt>
    <dgm:pt modelId="{BFD72A6C-BEC0-49CC-BEBC-C683FCB3CFC1}" type="sibTrans" cxnId="{4612FA42-FC38-462C-8C0B-CC8EDC015FB5}">
      <dgm:prSet/>
      <dgm:spPr/>
      <dgm:t>
        <a:bodyPr/>
        <a:lstStyle/>
        <a:p>
          <a:endParaRPr lang="en-US"/>
        </a:p>
      </dgm:t>
    </dgm:pt>
    <dgm:pt modelId="{AED14869-ADF2-4061-8F02-2255A1513018}">
      <dgm:prSet/>
      <dgm:spPr/>
      <dgm:t>
        <a:bodyPr/>
        <a:lstStyle/>
        <a:p>
          <a:pPr>
            <a:defRPr cap="all"/>
          </a:pPr>
          <a:r>
            <a:rPr lang="en-US"/>
            <a:t>Client Credentials Grant Type</a:t>
          </a:r>
        </a:p>
      </dgm:t>
    </dgm:pt>
    <dgm:pt modelId="{24A9D251-EC37-490C-A663-3151DCD577BF}" type="parTrans" cxnId="{B6E59211-9804-4B93-AA38-7409D55ED043}">
      <dgm:prSet/>
      <dgm:spPr/>
      <dgm:t>
        <a:bodyPr/>
        <a:lstStyle/>
        <a:p>
          <a:endParaRPr lang="en-US"/>
        </a:p>
      </dgm:t>
    </dgm:pt>
    <dgm:pt modelId="{F070212F-925A-4E00-80FA-67E999B48D01}" type="sibTrans" cxnId="{B6E59211-9804-4B93-AA38-7409D55ED043}">
      <dgm:prSet/>
      <dgm:spPr/>
      <dgm:t>
        <a:bodyPr/>
        <a:lstStyle/>
        <a:p>
          <a:endParaRPr lang="en-US"/>
        </a:p>
      </dgm:t>
    </dgm:pt>
    <dgm:pt modelId="{636194D5-9CF8-42EB-AC20-C774962E8CD3}">
      <dgm:prSet/>
      <dgm:spPr/>
      <dgm:t>
        <a:bodyPr/>
        <a:lstStyle/>
        <a:p>
          <a:pPr>
            <a:defRPr cap="all"/>
          </a:pPr>
          <a:r>
            <a:rPr lang="en-US"/>
            <a:t>Resource Owner Password Grant Type</a:t>
          </a:r>
        </a:p>
      </dgm:t>
    </dgm:pt>
    <dgm:pt modelId="{4CA7E522-052F-47DF-9681-3F6447F9DF16}" type="parTrans" cxnId="{E3B3D783-2503-425C-AD20-7108F45608D8}">
      <dgm:prSet/>
      <dgm:spPr/>
      <dgm:t>
        <a:bodyPr/>
        <a:lstStyle/>
        <a:p>
          <a:endParaRPr lang="en-US"/>
        </a:p>
      </dgm:t>
    </dgm:pt>
    <dgm:pt modelId="{FB3C7268-2032-41D7-90D9-DE3F81818D7A}" type="sibTrans" cxnId="{E3B3D783-2503-425C-AD20-7108F45608D8}">
      <dgm:prSet/>
      <dgm:spPr/>
      <dgm:t>
        <a:bodyPr/>
        <a:lstStyle/>
        <a:p>
          <a:endParaRPr lang="en-US"/>
        </a:p>
      </dgm:t>
    </dgm:pt>
    <dgm:pt modelId="{41F33C3D-846F-4FB1-892B-F0983E7ECE9E}">
      <dgm:prSet/>
      <dgm:spPr/>
      <dgm:t>
        <a:bodyPr/>
        <a:lstStyle/>
        <a:p>
          <a:pPr>
            <a:defRPr cap="all"/>
          </a:pPr>
          <a:r>
            <a:rPr lang="en-US"/>
            <a:t>Implicit Grant</a:t>
          </a:r>
        </a:p>
      </dgm:t>
    </dgm:pt>
    <dgm:pt modelId="{20C54269-74DF-4366-A482-46C1706A6AE5}" type="parTrans" cxnId="{962FD1A6-0DAF-4F28-9D05-3ADA5D4AA06E}">
      <dgm:prSet/>
      <dgm:spPr/>
      <dgm:t>
        <a:bodyPr/>
        <a:lstStyle/>
        <a:p>
          <a:endParaRPr lang="en-US"/>
        </a:p>
      </dgm:t>
    </dgm:pt>
    <dgm:pt modelId="{88EBD19D-27E7-4DAD-BE68-13C286E03379}" type="sibTrans" cxnId="{962FD1A6-0DAF-4F28-9D05-3ADA5D4AA06E}">
      <dgm:prSet/>
      <dgm:spPr/>
      <dgm:t>
        <a:bodyPr/>
        <a:lstStyle/>
        <a:p>
          <a:endParaRPr lang="en-US"/>
        </a:p>
      </dgm:t>
    </dgm:pt>
    <dgm:pt modelId="{F65F2782-A868-4806-B6B0-722833C0941E}" type="pres">
      <dgm:prSet presAssocID="{62DBEC54-139E-47C1-9467-B11E489E395A}" presName="root" presStyleCnt="0">
        <dgm:presLayoutVars>
          <dgm:dir/>
          <dgm:resizeHandles val="exact"/>
        </dgm:presLayoutVars>
      </dgm:prSet>
      <dgm:spPr/>
    </dgm:pt>
    <dgm:pt modelId="{A66DDED2-B2F1-47A7-A71A-C1E848686002}" type="pres">
      <dgm:prSet presAssocID="{27B01345-066B-44CD-B82C-843759769D3D}" presName="compNode" presStyleCnt="0"/>
      <dgm:spPr/>
    </dgm:pt>
    <dgm:pt modelId="{4A109E82-D1E3-4D88-BEC9-EA1B305A5DE9}" type="pres">
      <dgm:prSet presAssocID="{27B01345-066B-44CD-B82C-843759769D3D}" presName="iconBgRect" presStyleLbl="bgShp" presStyleIdx="0" presStyleCnt="4"/>
      <dgm:spPr/>
    </dgm:pt>
    <dgm:pt modelId="{4E96D05B-68C0-4D95-A369-219D5FE960FB}" type="pres">
      <dgm:prSet presAssocID="{27B01345-066B-44CD-B82C-843759769D3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ployee Badge"/>
        </a:ext>
      </dgm:extLst>
    </dgm:pt>
    <dgm:pt modelId="{161E7E74-1F31-4583-ABFE-EA2A09A52EBD}" type="pres">
      <dgm:prSet presAssocID="{27B01345-066B-44CD-B82C-843759769D3D}" presName="spaceRect" presStyleCnt="0"/>
      <dgm:spPr/>
    </dgm:pt>
    <dgm:pt modelId="{062CA9F8-DE6F-4B40-A198-31ECB7E84E64}" type="pres">
      <dgm:prSet presAssocID="{27B01345-066B-44CD-B82C-843759769D3D}" presName="textRect" presStyleLbl="revTx" presStyleIdx="0" presStyleCnt="4">
        <dgm:presLayoutVars>
          <dgm:chMax val="1"/>
          <dgm:chPref val="1"/>
        </dgm:presLayoutVars>
      </dgm:prSet>
      <dgm:spPr/>
    </dgm:pt>
    <dgm:pt modelId="{96B86263-F2DB-425E-9D77-AF367F8AFDD7}" type="pres">
      <dgm:prSet presAssocID="{BFD72A6C-BEC0-49CC-BEBC-C683FCB3CFC1}" presName="sibTrans" presStyleCnt="0"/>
      <dgm:spPr/>
    </dgm:pt>
    <dgm:pt modelId="{1F83BBE9-61F7-4673-9841-61141FAD2573}" type="pres">
      <dgm:prSet presAssocID="{AED14869-ADF2-4061-8F02-2255A1513018}" presName="compNode" presStyleCnt="0"/>
      <dgm:spPr/>
    </dgm:pt>
    <dgm:pt modelId="{14EC939B-7757-4679-8D87-BEE8691D1452}" type="pres">
      <dgm:prSet presAssocID="{AED14869-ADF2-4061-8F02-2255A1513018}" presName="iconBgRect" presStyleLbl="bgShp" presStyleIdx="1" presStyleCnt="4"/>
      <dgm:spPr/>
    </dgm:pt>
    <dgm:pt modelId="{713BC895-3B6D-47BE-B4CF-DA6ACDF8C254}" type="pres">
      <dgm:prSet presAssocID="{AED14869-ADF2-4061-8F02-2255A151301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BAF5B7F5-DE51-4E7A-AF0B-B9C24EAC4BDC}" type="pres">
      <dgm:prSet presAssocID="{AED14869-ADF2-4061-8F02-2255A1513018}" presName="spaceRect" presStyleCnt="0"/>
      <dgm:spPr/>
    </dgm:pt>
    <dgm:pt modelId="{5EFF8E10-F06A-460D-A432-F9CC85036E27}" type="pres">
      <dgm:prSet presAssocID="{AED14869-ADF2-4061-8F02-2255A1513018}" presName="textRect" presStyleLbl="revTx" presStyleIdx="1" presStyleCnt="4">
        <dgm:presLayoutVars>
          <dgm:chMax val="1"/>
          <dgm:chPref val="1"/>
        </dgm:presLayoutVars>
      </dgm:prSet>
      <dgm:spPr/>
    </dgm:pt>
    <dgm:pt modelId="{32E78706-F3CA-4268-8CD9-3B47293EAF2A}" type="pres">
      <dgm:prSet presAssocID="{F070212F-925A-4E00-80FA-67E999B48D01}" presName="sibTrans" presStyleCnt="0"/>
      <dgm:spPr/>
    </dgm:pt>
    <dgm:pt modelId="{ECA12FE9-9ACB-4F15-9B05-36934F904269}" type="pres">
      <dgm:prSet presAssocID="{636194D5-9CF8-42EB-AC20-C774962E8CD3}" presName="compNode" presStyleCnt="0"/>
      <dgm:spPr/>
    </dgm:pt>
    <dgm:pt modelId="{24F337B7-2845-4518-8554-73AB5875472B}" type="pres">
      <dgm:prSet presAssocID="{636194D5-9CF8-42EB-AC20-C774962E8CD3}" presName="iconBgRect" presStyleLbl="bgShp" presStyleIdx="2" presStyleCnt="4"/>
      <dgm:spPr/>
    </dgm:pt>
    <dgm:pt modelId="{776EFB78-86E9-47BD-8655-3DBE9A628474}" type="pres">
      <dgm:prSet presAssocID="{636194D5-9CF8-42EB-AC20-C774962E8C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507790F7-0E4E-4B11-86A8-7D511CD1DA5A}" type="pres">
      <dgm:prSet presAssocID="{636194D5-9CF8-42EB-AC20-C774962E8CD3}" presName="spaceRect" presStyleCnt="0"/>
      <dgm:spPr/>
    </dgm:pt>
    <dgm:pt modelId="{C084DF14-6B71-4880-9366-44436544C550}" type="pres">
      <dgm:prSet presAssocID="{636194D5-9CF8-42EB-AC20-C774962E8CD3}" presName="textRect" presStyleLbl="revTx" presStyleIdx="2" presStyleCnt="4">
        <dgm:presLayoutVars>
          <dgm:chMax val="1"/>
          <dgm:chPref val="1"/>
        </dgm:presLayoutVars>
      </dgm:prSet>
      <dgm:spPr/>
    </dgm:pt>
    <dgm:pt modelId="{DBA425C8-6B97-4BD1-9E1C-874C230A4E80}" type="pres">
      <dgm:prSet presAssocID="{FB3C7268-2032-41D7-90D9-DE3F81818D7A}" presName="sibTrans" presStyleCnt="0"/>
      <dgm:spPr/>
    </dgm:pt>
    <dgm:pt modelId="{DC47790F-F31C-4560-8CC7-EC03DAD22195}" type="pres">
      <dgm:prSet presAssocID="{41F33C3D-846F-4FB1-892B-F0983E7ECE9E}" presName="compNode" presStyleCnt="0"/>
      <dgm:spPr/>
    </dgm:pt>
    <dgm:pt modelId="{24BAA0BD-D3F4-4F75-AA7A-AC44EE0C1766}" type="pres">
      <dgm:prSet presAssocID="{41F33C3D-846F-4FB1-892B-F0983E7ECE9E}" presName="iconBgRect" presStyleLbl="bgShp" presStyleIdx="3" presStyleCnt="4"/>
      <dgm:spPr/>
    </dgm:pt>
    <dgm:pt modelId="{9886C4C7-9056-4836-B7D3-DE560411F35C}" type="pres">
      <dgm:prSet presAssocID="{41F33C3D-846F-4FB1-892B-F0983E7ECE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1FC718F3-E771-4C46-96EA-94299C30B66D}" type="pres">
      <dgm:prSet presAssocID="{41F33C3D-846F-4FB1-892B-F0983E7ECE9E}" presName="spaceRect" presStyleCnt="0"/>
      <dgm:spPr/>
    </dgm:pt>
    <dgm:pt modelId="{99540DD0-EB7F-4DFC-9935-BC4FBB38F5BC}" type="pres">
      <dgm:prSet presAssocID="{41F33C3D-846F-4FB1-892B-F0983E7ECE9E}" presName="textRect" presStyleLbl="revTx" presStyleIdx="3" presStyleCnt="4">
        <dgm:presLayoutVars>
          <dgm:chMax val="1"/>
          <dgm:chPref val="1"/>
        </dgm:presLayoutVars>
      </dgm:prSet>
      <dgm:spPr/>
    </dgm:pt>
  </dgm:ptLst>
  <dgm:cxnLst>
    <dgm:cxn modelId="{B6E59211-9804-4B93-AA38-7409D55ED043}" srcId="{62DBEC54-139E-47C1-9467-B11E489E395A}" destId="{AED14869-ADF2-4061-8F02-2255A1513018}" srcOrd="1" destOrd="0" parTransId="{24A9D251-EC37-490C-A663-3151DCD577BF}" sibTransId="{F070212F-925A-4E00-80FA-67E999B48D01}"/>
    <dgm:cxn modelId="{814E9940-586E-4D02-8A84-49C6978755B4}" type="presOf" srcId="{27B01345-066B-44CD-B82C-843759769D3D}" destId="{062CA9F8-DE6F-4B40-A198-31ECB7E84E64}" srcOrd="0" destOrd="0" presId="urn:microsoft.com/office/officeart/2018/5/layout/IconCircleLabelList"/>
    <dgm:cxn modelId="{4612FA42-FC38-462C-8C0B-CC8EDC015FB5}" srcId="{62DBEC54-139E-47C1-9467-B11E489E395A}" destId="{27B01345-066B-44CD-B82C-843759769D3D}" srcOrd="0" destOrd="0" parTransId="{1FB02425-BCA4-4B30-A488-04A47E660C0E}" sibTransId="{BFD72A6C-BEC0-49CC-BEBC-C683FCB3CFC1}"/>
    <dgm:cxn modelId="{80D02A46-1B79-4DA7-92D3-AAC1E41BA0CB}" type="presOf" srcId="{636194D5-9CF8-42EB-AC20-C774962E8CD3}" destId="{C084DF14-6B71-4880-9366-44436544C550}" srcOrd="0" destOrd="0" presId="urn:microsoft.com/office/officeart/2018/5/layout/IconCircleLabelList"/>
    <dgm:cxn modelId="{9754714C-026D-4585-94E6-618E4642737F}" type="presOf" srcId="{41F33C3D-846F-4FB1-892B-F0983E7ECE9E}" destId="{99540DD0-EB7F-4DFC-9935-BC4FBB38F5BC}" srcOrd="0" destOrd="0" presId="urn:microsoft.com/office/officeart/2018/5/layout/IconCircleLabelList"/>
    <dgm:cxn modelId="{E3B3D783-2503-425C-AD20-7108F45608D8}" srcId="{62DBEC54-139E-47C1-9467-B11E489E395A}" destId="{636194D5-9CF8-42EB-AC20-C774962E8CD3}" srcOrd="2" destOrd="0" parTransId="{4CA7E522-052F-47DF-9681-3F6447F9DF16}" sibTransId="{FB3C7268-2032-41D7-90D9-DE3F81818D7A}"/>
    <dgm:cxn modelId="{962FD1A6-0DAF-4F28-9D05-3ADA5D4AA06E}" srcId="{62DBEC54-139E-47C1-9467-B11E489E395A}" destId="{41F33C3D-846F-4FB1-892B-F0983E7ECE9E}" srcOrd="3" destOrd="0" parTransId="{20C54269-74DF-4366-A482-46C1706A6AE5}" sibTransId="{88EBD19D-27E7-4DAD-BE68-13C286E03379}"/>
    <dgm:cxn modelId="{61B530E6-59DF-4ADB-94D6-229046A1F4E2}" type="presOf" srcId="{AED14869-ADF2-4061-8F02-2255A1513018}" destId="{5EFF8E10-F06A-460D-A432-F9CC85036E27}" srcOrd="0" destOrd="0" presId="urn:microsoft.com/office/officeart/2018/5/layout/IconCircleLabelList"/>
    <dgm:cxn modelId="{93EEF1F4-1075-4685-97B4-2CC8BFBCDF45}" type="presOf" srcId="{62DBEC54-139E-47C1-9467-B11E489E395A}" destId="{F65F2782-A868-4806-B6B0-722833C0941E}" srcOrd="0" destOrd="0" presId="urn:microsoft.com/office/officeart/2018/5/layout/IconCircleLabelList"/>
    <dgm:cxn modelId="{32ADE979-F03C-4BA3-87D3-E999F3B452E4}" type="presParOf" srcId="{F65F2782-A868-4806-B6B0-722833C0941E}" destId="{A66DDED2-B2F1-47A7-A71A-C1E848686002}" srcOrd="0" destOrd="0" presId="urn:microsoft.com/office/officeart/2018/5/layout/IconCircleLabelList"/>
    <dgm:cxn modelId="{51639AC0-F8B4-4708-A4CF-4922698B7670}" type="presParOf" srcId="{A66DDED2-B2F1-47A7-A71A-C1E848686002}" destId="{4A109E82-D1E3-4D88-BEC9-EA1B305A5DE9}" srcOrd="0" destOrd="0" presId="urn:microsoft.com/office/officeart/2018/5/layout/IconCircleLabelList"/>
    <dgm:cxn modelId="{AA2EC75D-456B-4A12-A55D-485FF08F7ED5}" type="presParOf" srcId="{A66DDED2-B2F1-47A7-A71A-C1E848686002}" destId="{4E96D05B-68C0-4D95-A369-219D5FE960FB}" srcOrd="1" destOrd="0" presId="urn:microsoft.com/office/officeart/2018/5/layout/IconCircleLabelList"/>
    <dgm:cxn modelId="{719CE1AA-7601-4DA5-B526-D1F1B758C470}" type="presParOf" srcId="{A66DDED2-B2F1-47A7-A71A-C1E848686002}" destId="{161E7E74-1F31-4583-ABFE-EA2A09A52EBD}" srcOrd="2" destOrd="0" presId="urn:microsoft.com/office/officeart/2018/5/layout/IconCircleLabelList"/>
    <dgm:cxn modelId="{83567120-BCD5-4E94-B1B6-0241FA203886}" type="presParOf" srcId="{A66DDED2-B2F1-47A7-A71A-C1E848686002}" destId="{062CA9F8-DE6F-4B40-A198-31ECB7E84E64}" srcOrd="3" destOrd="0" presId="urn:microsoft.com/office/officeart/2018/5/layout/IconCircleLabelList"/>
    <dgm:cxn modelId="{B1EE5D12-EF2D-4A97-898A-6E696D8B3B04}" type="presParOf" srcId="{F65F2782-A868-4806-B6B0-722833C0941E}" destId="{96B86263-F2DB-425E-9D77-AF367F8AFDD7}" srcOrd="1" destOrd="0" presId="urn:microsoft.com/office/officeart/2018/5/layout/IconCircleLabelList"/>
    <dgm:cxn modelId="{0D8F74EE-1840-4B93-ACF2-9C4A47B3DA58}" type="presParOf" srcId="{F65F2782-A868-4806-B6B0-722833C0941E}" destId="{1F83BBE9-61F7-4673-9841-61141FAD2573}" srcOrd="2" destOrd="0" presId="urn:microsoft.com/office/officeart/2018/5/layout/IconCircleLabelList"/>
    <dgm:cxn modelId="{F51E88DE-16A7-46BC-8264-B53A008380EE}" type="presParOf" srcId="{1F83BBE9-61F7-4673-9841-61141FAD2573}" destId="{14EC939B-7757-4679-8D87-BEE8691D1452}" srcOrd="0" destOrd="0" presId="urn:microsoft.com/office/officeart/2018/5/layout/IconCircleLabelList"/>
    <dgm:cxn modelId="{8829B7A4-A2C4-4E92-B433-4397F137C266}" type="presParOf" srcId="{1F83BBE9-61F7-4673-9841-61141FAD2573}" destId="{713BC895-3B6D-47BE-B4CF-DA6ACDF8C254}" srcOrd="1" destOrd="0" presId="urn:microsoft.com/office/officeart/2018/5/layout/IconCircleLabelList"/>
    <dgm:cxn modelId="{2992FBC7-9E4F-4073-9034-4A24AB3CC6D2}" type="presParOf" srcId="{1F83BBE9-61F7-4673-9841-61141FAD2573}" destId="{BAF5B7F5-DE51-4E7A-AF0B-B9C24EAC4BDC}" srcOrd="2" destOrd="0" presId="urn:microsoft.com/office/officeart/2018/5/layout/IconCircleLabelList"/>
    <dgm:cxn modelId="{14659DB3-60F6-4FAD-B686-CFCB1A9BB866}" type="presParOf" srcId="{1F83BBE9-61F7-4673-9841-61141FAD2573}" destId="{5EFF8E10-F06A-460D-A432-F9CC85036E27}" srcOrd="3" destOrd="0" presId="urn:microsoft.com/office/officeart/2018/5/layout/IconCircleLabelList"/>
    <dgm:cxn modelId="{AD715454-2F1F-4204-AD43-56BE2CD9E68B}" type="presParOf" srcId="{F65F2782-A868-4806-B6B0-722833C0941E}" destId="{32E78706-F3CA-4268-8CD9-3B47293EAF2A}" srcOrd="3" destOrd="0" presId="urn:microsoft.com/office/officeart/2018/5/layout/IconCircleLabelList"/>
    <dgm:cxn modelId="{203EFF27-D4DB-4D73-A4F1-685150792CBE}" type="presParOf" srcId="{F65F2782-A868-4806-B6B0-722833C0941E}" destId="{ECA12FE9-9ACB-4F15-9B05-36934F904269}" srcOrd="4" destOrd="0" presId="urn:microsoft.com/office/officeart/2018/5/layout/IconCircleLabelList"/>
    <dgm:cxn modelId="{DA99D24C-655F-4221-8A13-0FB61633EFA0}" type="presParOf" srcId="{ECA12FE9-9ACB-4F15-9B05-36934F904269}" destId="{24F337B7-2845-4518-8554-73AB5875472B}" srcOrd="0" destOrd="0" presId="urn:microsoft.com/office/officeart/2018/5/layout/IconCircleLabelList"/>
    <dgm:cxn modelId="{7F77D7EB-2EBC-4799-AC7F-AF1329FC7C44}" type="presParOf" srcId="{ECA12FE9-9ACB-4F15-9B05-36934F904269}" destId="{776EFB78-86E9-47BD-8655-3DBE9A628474}" srcOrd="1" destOrd="0" presId="urn:microsoft.com/office/officeart/2018/5/layout/IconCircleLabelList"/>
    <dgm:cxn modelId="{5AAB66CA-52EB-4DAC-910D-8F68A9A5291F}" type="presParOf" srcId="{ECA12FE9-9ACB-4F15-9B05-36934F904269}" destId="{507790F7-0E4E-4B11-86A8-7D511CD1DA5A}" srcOrd="2" destOrd="0" presId="urn:microsoft.com/office/officeart/2018/5/layout/IconCircleLabelList"/>
    <dgm:cxn modelId="{2AEBDD16-3B65-4384-86C2-5103EDD3A116}" type="presParOf" srcId="{ECA12FE9-9ACB-4F15-9B05-36934F904269}" destId="{C084DF14-6B71-4880-9366-44436544C550}" srcOrd="3" destOrd="0" presId="urn:microsoft.com/office/officeart/2018/5/layout/IconCircleLabelList"/>
    <dgm:cxn modelId="{6FC39CDD-8227-4F04-8613-7AE62DB33F12}" type="presParOf" srcId="{F65F2782-A868-4806-B6B0-722833C0941E}" destId="{DBA425C8-6B97-4BD1-9E1C-874C230A4E80}" srcOrd="5" destOrd="0" presId="urn:microsoft.com/office/officeart/2018/5/layout/IconCircleLabelList"/>
    <dgm:cxn modelId="{22143E02-A695-4772-A94D-5216DEB398D4}" type="presParOf" srcId="{F65F2782-A868-4806-B6B0-722833C0941E}" destId="{DC47790F-F31C-4560-8CC7-EC03DAD22195}" srcOrd="6" destOrd="0" presId="urn:microsoft.com/office/officeart/2018/5/layout/IconCircleLabelList"/>
    <dgm:cxn modelId="{25C8A30F-810D-4144-8099-E187D20B6497}" type="presParOf" srcId="{DC47790F-F31C-4560-8CC7-EC03DAD22195}" destId="{24BAA0BD-D3F4-4F75-AA7A-AC44EE0C1766}" srcOrd="0" destOrd="0" presId="urn:microsoft.com/office/officeart/2018/5/layout/IconCircleLabelList"/>
    <dgm:cxn modelId="{4ADABE69-F393-4195-928C-1D72D2B29CCA}" type="presParOf" srcId="{DC47790F-F31C-4560-8CC7-EC03DAD22195}" destId="{9886C4C7-9056-4836-B7D3-DE560411F35C}" srcOrd="1" destOrd="0" presId="urn:microsoft.com/office/officeart/2018/5/layout/IconCircleLabelList"/>
    <dgm:cxn modelId="{C3440BF8-1D30-430A-8185-E80832FDD6D5}" type="presParOf" srcId="{DC47790F-F31C-4560-8CC7-EC03DAD22195}" destId="{1FC718F3-E771-4C46-96EA-94299C30B66D}" srcOrd="2" destOrd="0" presId="urn:microsoft.com/office/officeart/2018/5/layout/IconCircleLabelList"/>
    <dgm:cxn modelId="{E126300C-AB47-4958-AAD6-A42D53079450}" type="presParOf" srcId="{DC47790F-F31C-4560-8CC7-EC03DAD22195}" destId="{99540DD0-EB7F-4DFC-9935-BC4FBB38F5B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09E82-D1E3-4D88-BEC9-EA1B305A5DE9}">
      <dsp:nvSpPr>
        <dsp:cNvPr id="0" name=""/>
        <dsp:cNvSpPr/>
      </dsp:nvSpPr>
      <dsp:spPr>
        <a:xfrm>
          <a:off x="973190" y="989816"/>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6D05B-68C0-4D95-A369-219D5FE960FB}">
      <dsp:nvSpPr>
        <dsp:cNvPr id="0" name=""/>
        <dsp:cNvSpPr/>
      </dsp:nvSpPr>
      <dsp:spPr>
        <a:xfrm>
          <a:off x="1242597" y="1259224"/>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2CA9F8-DE6F-4B40-A198-31ECB7E84E64}">
      <dsp:nvSpPr>
        <dsp:cNvPr id="0" name=""/>
        <dsp:cNvSpPr/>
      </dsp:nvSpPr>
      <dsp:spPr>
        <a:xfrm>
          <a:off x="569079" y="264770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Authorization Code Grant</a:t>
          </a:r>
        </a:p>
      </dsp:txBody>
      <dsp:txXfrm>
        <a:off x="569079" y="2647707"/>
        <a:ext cx="2072362" cy="720000"/>
      </dsp:txXfrm>
    </dsp:sp>
    <dsp:sp modelId="{14EC939B-7757-4679-8D87-BEE8691D1452}">
      <dsp:nvSpPr>
        <dsp:cNvPr id="0" name=""/>
        <dsp:cNvSpPr/>
      </dsp:nvSpPr>
      <dsp:spPr>
        <a:xfrm>
          <a:off x="3408216" y="989816"/>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3BC895-3B6D-47BE-B4CF-DA6ACDF8C254}">
      <dsp:nvSpPr>
        <dsp:cNvPr id="0" name=""/>
        <dsp:cNvSpPr/>
      </dsp:nvSpPr>
      <dsp:spPr>
        <a:xfrm>
          <a:off x="3677623" y="1259224"/>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FF8E10-F06A-460D-A432-F9CC85036E27}">
      <dsp:nvSpPr>
        <dsp:cNvPr id="0" name=""/>
        <dsp:cNvSpPr/>
      </dsp:nvSpPr>
      <dsp:spPr>
        <a:xfrm>
          <a:off x="3004105" y="264770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Client Credentials Grant Type</a:t>
          </a:r>
        </a:p>
      </dsp:txBody>
      <dsp:txXfrm>
        <a:off x="3004105" y="2647707"/>
        <a:ext cx="2072362" cy="720000"/>
      </dsp:txXfrm>
    </dsp:sp>
    <dsp:sp modelId="{24F337B7-2845-4518-8554-73AB5875472B}">
      <dsp:nvSpPr>
        <dsp:cNvPr id="0" name=""/>
        <dsp:cNvSpPr/>
      </dsp:nvSpPr>
      <dsp:spPr>
        <a:xfrm>
          <a:off x="5843242" y="989816"/>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EFB78-86E9-47BD-8655-3DBE9A628474}">
      <dsp:nvSpPr>
        <dsp:cNvPr id="0" name=""/>
        <dsp:cNvSpPr/>
      </dsp:nvSpPr>
      <dsp:spPr>
        <a:xfrm>
          <a:off x="6112649" y="1259224"/>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84DF14-6B71-4880-9366-44436544C550}">
      <dsp:nvSpPr>
        <dsp:cNvPr id="0" name=""/>
        <dsp:cNvSpPr/>
      </dsp:nvSpPr>
      <dsp:spPr>
        <a:xfrm>
          <a:off x="5439131" y="264770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Resource Owner Password Grant Type</a:t>
          </a:r>
        </a:p>
      </dsp:txBody>
      <dsp:txXfrm>
        <a:off x="5439131" y="2647707"/>
        <a:ext cx="2072362" cy="720000"/>
      </dsp:txXfrm>
    </dsp:sp>
    <dsp:sp modelId="{24BAA0BD-D3F4-4F75-AA7A-AC44EE0C1766}">
      <dsp:nvSpPr>
        <dsp:cNvPr id="0" name=""/>
        <dsp:cNvSpPr/>
      </dsp:nvSpPr>
      <dsp:spPr>
        <a:xfrm>
          <a:off x="8278268" y="989816"/>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6C4C7-9056-4836-B7D3-DE560411F35C}">
      <dsp:nvSpPr>
        <dsp:cNvPr id="0" name=""/>
        <dsp:cNvSpPr/>
      </dsp:nvSpPr>
      <dsp:spPr>
        <a:xfrm>
          <a:off x="8547675" y="1259224"/>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540DD0-EB7F-4DFC-9935-BC4FBB38F5BC}">
      <dsp:nvSpPr>
        <dsp:cNvPr id="0" name=""/>
        <dsp:cNvSpPr/>
      </dsp:nvSpPr>
      <dsp:spPr>
        <a:xfrm>
          <a:off x="7874157" y="264770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Implicit Grant</a:t>
          </a:r>
        </a:p>
      </dsp:txBody>
      <dsp:txXfrm>
        <a:off x="7874157" y="2647707"/>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255E7C-F76E-0645-9C76-E312856F47A9}" type="datetimeFigureOut">
              <a:rPr lang="en-US" smtClean="0"/>
              <a:t>7/2/20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9DD5C0-A21A-4A47-9E4E-2101AB932706}" type="slidenum">
              <a:rPr lang="en-US" smtClean="0"/>
              <a:t>‹#›</a:t>
            </a:fld>
            <a:endParaRPr lang="en-US"/>
          </a:p>
        </p:txBody>
      </p:sp>
    </p:spTree>
    <p:extLst>
      <p:ext uri="{BB962C8B-B14F-4D97-AF65-F5344CB8AC3E}">
        <p14:creationId xmlns:p14="http://schemas.microsoft.com/office/powerpoint/2010/main" val="31707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If user doesn’t have security context, it will create an empty security context and pass it to Security Context holder.</a:t>
            </a:r>
          </a:p>
          <a:p>
            <a:endParaRPr lang="en-US" dirty="0"/>
          </a:p>
        </p:txBody>
      </p:sp>
      <p:sp>
        <p:nvSpPr>
          <p:cNvPr id="4" name="Slide Number Placeholder 3"/>
          <p:cNvSpPr>
            <a:spLocks noGrp="1"/>
          </p:cNvSpPr>
          <p:nvPr>
            <p:ph type="sldNum" sz="quarter" idx="5"/>
          </p:nvPr>
        </p:nvSpPr>
        <p:spPr/>
        <p:txBody>
          <a:bodyPr/>
          <a:lstStyle/>
          <a:p>
            <a:fld id="{A09DD5C0-A21A-4A47-9E4E-2101AB932706}" type="slidenum">
              <a:rPr lang="en-US" smtClean="0"/>
              <a:t>4</a:t>
            </a:fld>
            <a:endParaRPr lang="en-US"/>
          </a:p>
        </p:txBody>
      </p:sp>
    </p:spTree>
    <p:extLst>
      <p:ext uri="{BB962C8B-B14F-4D97-AF65-F5344CB8AC3E}">
        <p14:creationId xmlns:p14="http://schemas.microsoft.com/office/powerpoint/2010/main" val="1700066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If user doesn’t have security context, it will create an empty security context and pass it to Security Context holder.</a:t>
            </a:r>
          </a:p>
          <a:p>
            <a:endParaRPr lang="en-US" dirty="0"/>
          </a:p>
        </p:txBody>
      </p:sp>
      <p:sp>
        <p:nvSpPr>
          <p:cNvPr id="4" name="Slide Number Placeholder 3"/>
          <p:cNvSpPr>
            <a:spLocks noGrp="1"/>
          </p:cNvSpPr>
          <p:nvPr>
            <p:ph type="sldNum" sz="quarter" idx="5"/>
          </p:nvPr>
        </p:nvSpPr>
        <p:spPr/>
        <p:txBody>
          <a:bodyPr/>
          <a:lstStyle/>
          <a:p>
            <a:fld id="{A09DD5C0-A21A-4A47-9E4E-2101AB932706}" type="slidenum">
              <a:rPr lang="en-US" smtClean="0"/>
              <a:t>5</a:t>
            </a:fld>
            <a:endParaRPr lang="en-US"/>
          </a:p>
        </p:txBody>
      </p:sp>
    </p:spTree>
    <p:extLst>
      <p:ext uri="{BB962C8B-B14F-4D97-AF65-F5344CB8AC3E}">
        <p14:creationId xmlns:p14="http://schemas.microsoft.com/office/powerpoint/2010/main" val="3596325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If user doesn’t have security context, it will create an empty security context and pass it to Security Context holder.</a:t>
            </a:r>
          </a:p>
          <a:p>
            <a:endParaRPr lang="en-US" dirty="0"/>
          </a:p>
        </p:txBody>
      </p:sp>
      <p:sp>
        <p:nvSpPr>
          <p:cNvPr id="4" name="Slide Number Placeholder 3"/>
          <p:cNvSpPr>
            <a:spLocks noGrp="1"/>
          </p:cNvSpPr>
          <p:nvPr>
            <p:ph type="sldNum" sz="quarter" idx="5"/>
          </p:nvPr>
        </p:nvSpPr>
        <p:spPr/>
        <p:txBody>
          <a:bodyPr/>
          <a:lstStyle/>
          <a:p>
            <a:fld id="{A09DD5C0-A21A-4A47-9E4E-2101AB932706}" type="slidenum">
              <a:rPr lang="en-US" smtClean="0"/>
              <a:t>6</a:t>
            </a:fld>
            <a:endParaRPr lang="en-US"/>
          </a:p>
        </p:txBody>
      </p:sp>
    </p:spTree>
    <p:extLst>
      <p:ext uri="{BB962C8B-B14F-4D97-AF65-F5344CB8AC3E}">
        <p14:creationId xmlns:p14="http://schemas.microsoft.com/office/powerpoint/2010/main" val="974586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If user doesn’t have security context, it will create an empty security context and pass it to Security Context holder.</a:t>
            </a:r>
          </a:p>
          <a:p>
            <a:endParaRPr lang="en-US" dirty="0"/>
          </a:p>
        </p:txBody>
      </p:sp>
      <p:sp>
        <p:nvSpPr>
          <p:cNvPr id="4" name="Slide Number Placeholder 3"/>
          <p:cNvSpPr>
            <a:spLocks noGrp="1"/>
          </p:cNvSpPr>
          <p:nvPr>
            <p:ph type="sldNum" sz="quarter" idx="5"/>
          </p:nvPr>
        </p:nvSpPr>
        <p:spPr/>
        <p:txBody>
          <a:bodyPr/>
          <a:lstStyle/>
          <a:p>
            <a:fld id="{A09DD5C0-A21A-4A47-9E4E-2101AB932706}" type="slidenum">
              <a:rPr lang="en-US" smtClean="0"/>
              <a:t>7</a:t>
            </a:fld>
            <a:endParaRPr lang="en-US"/>
          </a:p>
        </p:txBody>
      </p:sp>
    </p:spTree>
    <p:extLst>
      <p:ext uri="{BB962C8B-B14F-4D97-AF65-F5344CB8AC3E}">
        <p14:creationId xmlns:p14="http://schemas.microsoft.com/office/powerpoint/2010/main" val="263117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If user doesn’t have security context, it will create an empty security context and pass it to Security Context holder.</a:t>
            </a:r>
          </a:p>
          <a:p>
            <a:endParaRPr lang="en-US" dirty="0"/>
          </a:p>
        </p:txBody>
      </p:sp>
      <p:sp>
        <p:nvSpPr>
          <p:cNvPr id="4" name="Slide Number Placeholder 3"/>
          <p:cNvSpPr>
            <a:spLocks noGrp="1"/>
          </p:cNvSpPr>
          <p:nvPr>
            <p:ph type="sldNum" sz="quarter" idx="5"/>
          </p:nvPr>
        </p:nvSpPr>
        <p:spPr/>
        <p:txBody>
          <a:bodyPr/>
          <a:lstStyle/>
          <a:p>
            <a:fld id="{A09DD5C0-A21A-4A47-9E4E-2101AB932706}" type="slidenum">
              <a:rPr lang="en-US" smtClean="0"/>
              <a:t>8</a:t>
            </a:fld>
            <a:endParaRPr lang="en-US"/>
          </a:p>
        </p:txBody>
      </p:sp>
    </p:spTree>
    <p:extLst>
      <p:ext uri="{BB962C8B-B14F-4D97-AF65-F5344CB8AC3E}">
        <p14:creationId xmlns:p14="http://schemas.microsoft.com/office/powerpoint/2010/main" val="1130955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My App would like to access </a:t>
            </a:r>
            <a:r>
              <a:rPr lang="en-US" dirty="0" err="1"/>
              <a:t>BookMyShow.com</a:t>
            </a:r>
            <a:r>
              <a:rPr lang="en-US" dirty="0"/>
              <a:t> resources. Resources is nothing but REST APIs.</a:t>
            </a:r>
          </a:p>
          <a:p>
            <a:r>
              <a:rPr lang="en-US" dirty="0"/>
              <a:t>2. In order to access </a:t>
            </a:r>
            <a:r>
              <a:rPr lang="en-US" dirty="0" err="1"/>
              <a:t>BookMyShow.com</a:t>
            </a:r>
            <a:r>
              <a:rPr lang="en-US" dirty="0"/>
              <a:t> resources, </a:t>
            </a:r>
            <a:r>
              <a:rPr lang="en-US" dirty="0" err="1"/>
              <a:t>MyApp</a:t>
            </a:r>
            <a:r>
              <a:rPr lang="en-US" dirty="0"/>
              <a:t> (Client) has to register with </a:t>
            </a:r>
            <a:r>
              <a:rPr lang="en-US" dirty="0" err="1"/>
              <a:t>BookMyShow’s</a:t>
            </a:r>
            <a:r>
              <a:rPr lang="en-US" dirty="0"/>
              <a:t> Authorization server using Client Id and Client Secret. </a:t>
            </a:r>
          </a:p>
          <a:p>
            <a:r>
              <a:rPr lang="en-US" dirty="0"/>
              <a:t>3. After registered, </a:t>
            </a:r>
            <a:r>
              <a:rPr lang="en-US" dirty="0" err="1"/>
              <a:t>MyApp</a:t>
            </a:r>
            <a:r>
              <a:rPr lang="en-US" dirty="0"/>
              <a:t> would like to access </a:t>
            </a:r>
            <a:r>
              <a:rPr lang="en-US" dirty="0" err="1"/>
              <a:t>BookMyShow’s</a:t>
            </a:r>
            <a:r>
              <a:rPr lang="en-US" dirty="0"/>
              <a:t> secured resources like Movie Resource and Theater Resource. To access the resource, </a:t>
            </a:r>
            <a:r>
              <a:rPr lang="en-US" dirty="0" err="1"/>
              <a:t>MyApp</a:t>
            </a:r>
            <a:r>
              <a:rPr lang="en-US" dirty="0"/>
              <a:t> would connect to </a:t>
            </a:r>
            <a:r>
              <a:rPr lang="en-US" dirty="0" err="1"/>
              <a:t>BookMyShow’s</a:t>
            </a:r>
            <a:r>
              <a:rPr lang="en-US" dirty="0"/>
              <a:t> Auth server to get a token by sending Client Id and Client Secret.</a:t>
            </a:r>
          </a:p>
          <a:p>
            <a:r>
              <a:rPr lang="en-US" dirty="0"/>
              <a:t>4. Using Access Token call the Movie Resource, this is called Client Credentials Grant</a:t>
            </a:r>
          </a:p>
          <a:p>
            <a:r>
              <a:rPr lang="en-US" dirty="0"/>
              <a:t>5. Lets assume User is already registered and Now trying to login with his/her username and password which will be validated in </a:t>
            </a:r>
            <a:r>
              <a:rPr lang="en-US" dirty="0" err="1"/>
              <a:t>MyApp</a:t>
            </a:r>
            <a:r>
              <a:rPr lang="en-US" dirty="0"/>
              <a:t> Authentication Server. In this case </a:t>
            </a:r>
            <a:r>
              <a:rPr lang="en-US" dirty="0" err="1"/>
              <a:t>MyApp</a:t>
            </a:r>
            <a:r>
              <a:rPr lang="en-US" dirty="0"/>
              <a:t> should be a trusted app. This is call Resource Owner Password </a:t>
            </a:r>
          </a:p>
          <a:p>
            <a:r>
              <a:rPr lang="en-US" dirty="0"/>
              <a:t>6. User is using </a:t>
            </a:r>
            <a:r>
              <a:rPr lang="en-US" dirty="0" err="1"/>
              <a:t>MyApp</a:t>
            </a:r>
            <a:r>
              <a:rPr lang="en-US" dirty="0"/>
              <a:t> to book a ticket and those information will be stored in my DB</a:t>
            </a:r>
          </a:p>
          <a:p>
            <a:endParaRPr lang="en-US" dirty="0"/>
          </a:p>
        </p:txBody>
      </p:sp>
      <p:sp>
        <p:nvSpPr>
          <p:cNvPr id="4" name="Slide Number Placeholder 3"/>
          <p:cNvSpPr>
            <a:spLocks noGrp="1"/>
          </p:cNvSpPr>
          <p:nvPr>
            <p:ph type="sldNum" sz="quarter" idx="5"/>
          </p:nvPr>
        </p:nvSpPr>
        <p:spPr/>
        <p:txBody>
          <a:bodyPr/>
          <a:lstStyle/>
          <a:p>
            <a:fld id="{A09DD5C0-A21A-4A47-9E4E-2101AB932706}" type="slidenum">
              <a:rPr lang="en-US" smtClean="0"/>
              <a:t>31</a:t>
            </a:fld>
            <a:endParaRPr lang="en-US"/>
          </a:p>
        </p:txBody>
      </p:sp>
    </p:spTree>
    <p:extLst>
      <p:ext uri="{BB962C8B-B14F-4D97-AF65-F5344CB8AC3E}">
        <p14:creationId xmlns:p14="http://schemas.microsoft.com/office/powerpoint/2010/main" val="255475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0534F-F4E7-EF42-8054-D82532DF1DB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17171C-F25B-6A4F-975C-0A315F62F8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8FBDEF2-C0DF-3E45-B942-21C75065F157}"/>
              </a:ext>
            </a:extLst>
          </p:cNvPr>
          <p:cNvSpPr>
            <a:spLocks noGrp="1"/>
          </p:cNvSpPr>
          <p:nvPr>
            <p:ph type="dt" sz="half" idx="10"/>
          </p:nvPr>
        </p:nvSpPr>
        <p:spPr/>
        <p:txBody>
          <a:bodyPr/>
          <a:lstStyle/>
          <a:p>
            <a:fld id="{EDB6492B-8D84-A24F-8DBF-6D6FDC96663E}" type="datetimeFigureOut">
              <a:rPr lang="en-US" smtClean="0"/>
              <a:t>7/2/20</a:t>
            </a:fld>
            <a:endParaRPr lang="en-US"/>
          </a:p>
        </p:txBody>
      </p:sp>
      <p:sp>
        <p:nvSpPr>
          <p:cNvPr id="5" name="Footer Placeholder 4">
            <a:extLst>
              <a:ext uri="{FF2B5EF4-FFF2-40B4-BE49-F238E27FC236}">
                <a16:creationId xmlns:a16="http://schemas.microsoft.com/office/drawing/2014/main" id="{F914A7E5-F22C-E04D-9A5B-155C6B2A2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68BDD-5A76-4948-837C-5483A5CCD735}"/>
              </a:ext>
            </a:extLst>
          </p:cNvPr>
          <p:cNvSpPr>
            <a:spLocks noGrp="1"/>
          </p:cNvSpPr>
          <p:nvPr>
            <p:ph type="sldNum" sz="quarter" idx="12"/>
          </p:nvPr>
        </p:nvSpPr>
        <p:spPr/>
        <p:txBody>
          <a:bodyPr/>
          <a:lstStyle/>
          <a:p>
            <a:fld id="{9D4F05DF-78D7-0547-85EC-1DA68ABCD9EB}" type="slidenum">
              <a:rPr lang="en-US" smtClean="0"/>
              <a:t>‹#›</a:t>
            </a:fld>
            <a:endParaRPr lang="en-US"/>
          </a:p>
        </p:txBody>
      </p:sp>
    </p:spTree>
    <p:extLst>
      <p:ext uri="{BB962C8B-B14F-4D97-AF65-F5344CB8AC3E}">
        <p14:creationId xmlns:p14="http://schemas.microsoft.com/office/powerpoint/2010/main" val="324101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B294C-10F0-7A42-BAFD-58D3B2B374C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395C862-674A-5747-A1D3-2736A498A33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2425F4-1E1F-794B-B23D-50CB99D2384E}"/>
              </a:ext>
            </a:extLst>
          </p:cNvPr>
          <p:cNvSpPr>
            <a:spLocks noGrp="1"/>
          </p:cNvSpPr>
          <p:nvPr>
            <p:ph type="dt" sz="half" idx="10"/>
          </p:nvPr>
        </p:nvSpPr>
        <p:spPr/>
        <p:txBody>
          <a:bodyPr/>
          <a:lstStyle/>
          <a:p>
            <a:fld id="{EDB6492B-8D84-A24F-8DBF-6D6FDC96663E}" type="datetimeFigureOut">
              <a:rPr lang="en-US" smtClean="0"/>
              <a:t>7/2/20</a:t>
            </a:fld>
            <a:endParaRPr lang="en-US"/>
          </a:p>
        </p:txBody>
      </p:sp>
      <p:sp>
        <p:nvSpPr>
          <p:cNvPr id="5" name="Footer Placeholder 4">
            <a:extLst>
              <a:ext uri="{FF2B5EF4-FFF2-40B4-BE49-F238E27FC236}">
                <a16:creationId xmlns:a16="http://schemas.microsoft.com/office/drawing/2014/main" id="{DCB44659-84F2-9449-9779-AD1899487B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69106F-4278-484A-B25D-9E9AED50411E}"/>
              </a:ext>
            </a:extLst>
          </p:cNvPr>
          <p:cNvSpPr>
            <a:spLocks noGrp="1"/>
          </p:cNvSpPr>
          <p:nvPr>
            <p:ph type="sldNum" sz="quarter" idx="12"/>
          </p:nvPr>
        </p:nvSpPr>
        <p:spPr/>
        <p:txBody>
          <a:bodyPr/>
          <a:lstStyle/>
          <a:p>
            <a:fld id="{9D4F05DF-78D7-0547-85EC-1DA68ABCD9EB}" type="slidenum">
              <a:rPr lang="en-US" smtClean="0"/>
              <a:t>‹#›</a:t>
            </a:fld>
            <a:endParaRPr lang="en-US"/>
          </a:p>
        </p:txBody>
      </p:sp>
    </p:spTree>
    <p:extLst>
      <p:ext uri="{BB962C8B-B14F-4D97-AF65-F5344CB8AC3E}">
        <p14:creationId xmlns:p14="http://schemas.microsoft.com/office/powerpoint/2010/main" val="965242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B2542D-F246-B847-8E93-01A1573C028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009ADB0-CC47-8744-B32E-7944A11EF1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AD22FBA-267D-1F41-A19A-CBA5EC86AD06}"/>
              </a:ext>
            </a:extLst>
          </p:cNvPr>
          <p:cNvSpPr>
            <a:spLocks noGrp="1"/>
          </p:cNvSpPr>
          <p:nvPr>
            <p:ph type="dt" sz="half" idx="10"/>
          </p:nvPr>
        </p:nvSpPr>
        <p:spPr/>
        <p:txBody>
          <a:bodyPr/>
          <a:lstStyle/>
          <a:p>
            <a:fld id="{EDB6492B-8D84-A24F-8DBF-6D6FDC96663E}" type="datetimeFigureOut">
              <a:rPr lang="en-US" smtClean="0"/>
              <a:t>7/2/20</a:t>
            </a:fld>
            <a:endParaRPr lang="en-US"/>
          </a:p>
        </p:txBody>
      </p:sp>
      <p:sp>
        <p:nvSpPr>
          <p:cNvPr id="5" name="Footer Placeholder 4">
            <a:extLst>
              <a:ext uri="{FF2B5EF4-FFF2-40B4-BE49-F238E27FC236}">
                <a16:creationId xmlns:a16="http://schemas.microsoft.com/office/drawing/2014/main" id="{331EB1DA-B3EB-7B41-8C70-0DD77D1096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8D4AC7-AC64-5649-BEDD-2EC3C32F325E}"/>
              </a:ext>
            </a:extLst>
          </p:cNvPr>
          <p:cNvSpPr>
            <a:spLocks noGrp="1"/>
          </p:cNvSpPr>
          <p:nvPr>
            <p:ph type="sldNum" sz="quarter" idx="12"/>
          </p:nvPr>
        </p:nvSpPr>
        <p:spPr/>
        <p:txBody>
          <a:bodyPr/>
          <a:lstStyle/>
          <a:p>
            <a:fld id="{9D4F05DF-78D7-0547-85EC-1DA68ABCD9EB}" type="slidenum">
              <a:rPr lang="en-US" smtClean="0"/>
              <a:t>‹#›</a:t>
            </a:fld>
            <a:endParaRPr lang="en-US"/>
          </a:p>
        </p:txBody>
      </p:sp>
    </p:spTree>
    <p:extLst>
      <p:ext uri="{BB962C8B-B14F-4D97-AF65-F5344CB8AC3E}">
        <p14:creationId xmlns:p14="http://schemas.microsoft.com/office/powerpoint/2010/main" val="92036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FB8C-0240-B840-8068-7D3E5FD9D69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2873069-BF3C-664B-90E2-01BB7152C41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7E73089-9D37-B549-99FB-67E21102D479}"/>
              </a:ext>
            </a:extLst>
          </p:cNvPr>
          <p:cNvSpPr>
            <a:spLocks noGrp="1"/>
          </p:cNvSpPr>
          <p:nvPr>
            <p:ph type="dt" sz="half" idx="10"/>
          </p:nvPr>
        </p:nvSpPr>
        <p:spPr/>
        <p:txBody>
          <a:bodyPr/>
          <a:lstStyle/>
          <a:p>
            <a:fld id="{EDB6492B-8D84-A24F-8DBF-6D6FDC96663E}" type="datetimeFigureOut">
              <a:rPr lang="en-US" smtClean="0"/>
              <a:t>7/2/20</a:t>
            </a:fld>
            <a:endParaRPr lang="en-US"/>
          </a:p>
        </p:txBody>
      </p:sp>
      <p:sp>
        <p:nvSpPr>
          <p:cNvPr id="5" name="Footer Placeholder 4">
            <a:extLst>
              <a:ext uri="{FF2B5EF4-FFF2-40B4-BE49-F238E27FC236}">
                <a16:creationId xmlns:a16="http://schemas.microsoft.com/office/drawing/2014/main" id="{ED533D57-597C-274C-831C-6A9DEEAAE2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AD84C-60F3-3E46-B7F4-6C183BEF61A6}"/>
              </a:ext>
            </a:extLst>
          </p:cNvPr>
          <p:cNvSpPr>
            <a:spLocks noGrp="1"/>
          </p:cNvSpPr>
          <p:nvPr>
            <p:ph type="sldNum" sz="quarter" idx="12"/>
          </p:nvPr>
        </p:nvSpPr>
        <p:spPr/>
        <p:txBody>
          <a:bodyPr/>
          <a:lstStyle/>
          <a:p>
            <a:fld id="{9D4F05DF-78D7-0547-85EC-1DA68ABCD9EB}" type="slidenum">
              <a:rPr lang="en-US" smtClean="0"/>
              <a:t>‹#›</a:t>
            </a:fld>
            <a:endParaRPr lang="en-US"/>
          </a:p>
        </p:txBody>
      </p:sp>
    </p:spTree>
    <p:extLst>
      <p:ext uri="{BB962C8B-B14F-4D97-AF65-F5344CB8AC3E}">
        <p14:creationId xmlns:p14="http://schemas.microsoft.com/office/powerpoint/2010/main" val="84310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021B-0F15-6B4F-93F1-1E899F3C67E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F9574C9-EABD-CD41-99D7-1195A7BEA2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895A020-A639-CD45-A2F8-3A6D9F1B1DA3}"/>
              </a:ext>
            </a:extLst>
          </p:cNvPr>
          <p:cNvSpPr>
            <a:spLocks noGrp="1"/>
          </p:cNvSpPr>
          <p:nvPr>
            <p:ph type="dt" sz="half" idx="10"/>
          </p:nvPr>
        </p:nvSpPr>
        <p:spPr/>
        <p:txBody>
          <a:bodyPr/>
          <a:lstStyle/>
          <a:p>
            <a:fld id="{EDB6492B-8D84-A24F-8DBF-6D6FDC96663E}" type="datetimeFigureOut">
              <a:rPr lang="en-US" smtClean="0"/>
              <a:t>7/2/20</a:t>
            </a:fld>
            <a:endParaRPr lang="en-US"/>
          </a:p>
        </p:txBody>
      </p:sp>
      <p:sp>
        <p:nvSpPr>
          <p:cNvPr id="5" name="Footer Placeholder 4">
            <a:extLst>
              <a:ext uri="{FF2B5EF4-FFF2-40B4-BE49-F238E27FC236}">
                <a16:creationId xmlns:a16="http://schemas.microsoft.com/office/drawing/2014/main" id="{D9E38A09-4E85-834F-819F-817610337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BC855-5D2A-8447-8DD9-17A5005A8F71}"/>
              </a:ext>
            </a:extLst>
          </p:cNvPr>
          <p:cNvSpPr>
            <a:spLocks noGrp="1"/>
          </p:cNvSpPr>
          <p:nvPr>
            <p:ph type="sldNum" sz="quarter" idx="12"/>
          </p:nvPr>
        </p:nvSpPr>
        <p:spPr/>
        <p:txBody>
          <a:bodyPr/>
          <a:lstStyle/>
          <a:p>
            <a:fld id="{9D4F05DF-78D7-0547-85EC-1DA68ABCD9EB}" type="slidenum">
              <a:rPr lang="en-US" smtClean="0"/>
              <a:t>‹#›</a:t>
            </a:fld>
            <a:endParaRPr lang="en-US"/>
          </a:p>
        </p:txBody>
      </p:sp>
    </p:spTree>
    <p:extLst>
      <p:ext uri="{BB962C8B-B14F-4D97-AF65-F5344CB8AC3E}">
        <p14:creationId xmlns:p14="http://schemas.microsoft.com/office/powerpoint/2010/main" val="3300967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A2E6-38C7-1244-BEA7-95DA859BACE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AC94DE3-444C-4B42-AE49-96EC746DD27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713E122-6740-ED48-BD03-844C7B8B45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9C9CC14-EC3B-DF4B-8155-6B9E7ABD2FF3}"/>
              </a:ext>
            </a:extLst>
          </p:cNvPr>
          <p:cNvSpPr>
            <a:spLocks noGrp="1"/>
          </p:cNvSpPr>
          <p:nvPr>
            <p:ph type="dt" sz="half" idx="10"/>
          </p:nvPr>
        </p:nvSpPr>
        <p:spPr/>
        <p:txBody>
          <a:bodyPr/>
          <a:lstStyle/>
          <a:p>
            <a:fld id="{EDB6492B-8D84-A24F-8DBF-6D6FDC96663E}" type="datetimeFigureOut">
              <a:rPr lang="en-US" smtClean="0"/>
              <a:t>7/2/20</a:t>
            </a:fld>
            <a:endParaRPr lang="en-US"/>
          </a:p>
        </p:txBody>
      </p:sp>
      <p:sp>
        <p:nvSpPr>
          <p:cNvPr id="6" name="Footer Placeholder 5">
            <a:extLst>
              <a:ext uri="{FF2B5EF4-FFF2-40B4-BE49-F238E27FC236}">
                <a16:creationId xmlns:a16="http://schemas.microsoft.com/office/drawing/2014/main" id="{74BA6DD1-F0D1-594B-BEB0-42EFF960EB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EB5DB7-2DFF-4D4A-B396-B225D27E339C}"/>
              </a:ext>
            </a:extLst>
          </p:cNvPr>
          <p:cNvSpPr>
            <a:spLocks noGrp="1"/>
          </p:cNvSpPr>
          <p:nvPr>
            <p:ph type="sldNum" sz="quarter" idx="12"/>
          </p:nvPr>
        </p:nvSpPr>
        <p:spPr/>
        <p:txBody>
          <a:bodyPr/>
          <a:lstStyle/>
          <a:p>
            <a:fld id="{9D4F05DF-78D7-0547-85EC-1DA68ABCD9EB}" type="slidenum">
              <a:rPr lang="en-US" smtClean="0"/>
              <a:t>‹#›</a:t>
            </a:fld>
            <a:endParaRPr lang="en-US"/>
          </a:p>
        </p:txBody>
      </p:sp>
    </p:spTree>
    <p:extLst>
      <p:ext uri="{BB962C8B-B14F-4D97-AF65-F5344CB8AC3E}">
        <p14:creationId xmlns:p14="http://schemas.microsoft.com/office/powerpoint/2010/main" val="3736627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C512-7A41-7B44-8730-271F8B3985B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F138235-A03E-1842-8D8D-05E73C623C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0CE06FA-0127-0B48-93D0-82BD8C3D613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417BB73-C057-B541-8DDE-3DEB66DEF4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C3AB4E4-16F9-4F4E-AC0D-4837FC11E0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2B88C4F-F883-784E-B13D-08950D7AB8AA}"/>
              </a:ext>
            </a:extLst>
          </p:cNvPr>
          <p:cNvSpPr>
            <a:spLocks noGrp="1"/>
          </p:cNvSpPr>
          <p:nvPr>
            <p:ph type="dt" sz="half" idx="10"/>
          </p:nvPr>
        </p:nvSpPr>
        <p:spPr/>
        <p:txBody>
          <a:bodyPr/>
          <a:lstStyle/>
          <a:p>
            <a:fld id="{EDB6492B-8D84-A24F-8DBF-6D6FDC96663E}" type="datetimeFigureOut">
              <a:rPr lang="en-US" smtClean="0"/>
              <a:t>7/2/20</a:t>
            </a:fld>
            <a:endParaRPr lang="en-US"/>
          </a:p>
        </p:txBody>
      </p:sp>
      <p:sp>
        <p:nvSpPr>
          <p:cNvPr id="8" name="Footer Placeholder 7">
            <a:extLst>
              <a:ext uri="{FF2B5EF4-FFF2-40B4-BE49-F238E27FC236}">
                <a16:creationId xmlns:a16="http://schemas.microsoft.com/office/drawing/2014/main" id="{10BE87C0-59BA-0C4A-AA39-4D874825F0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B04A0A-AD9B-8948-9C09-809BBD436151}"/>
              </a:ext>
            </a:extLst>
          </p:cNvPr>
          <p:cNvSpPr>
            <a:spLocks noGrp="1"/>
          </p:cNvSpPr>
          <p:nvPr>
            <p:ph type="sldNum" sz="quarter" idx="12"/>
          </p:nvPr>
        </p:nvSpPr>
        <p:spPr/>
        <p:txBody>
          <a:bodyPr/>
          <a:lstStyle/>
          <a:p>
            <a:fld id="{9D4F05DF-78D7-0547-85EC-1DA68ABCD9EB}" type="slidenum">
              <a:rPr lang="en-US" smtClean="0"/>
              <a:t>‹#›</a:t>
            </a:fld>
            <a:endParaRPr lang="en-US"/>
          </a:p>
        </p:txBody>
      </p:sp>
    </p:spTree>
    <p:extLst>
      <p:ext uri="{BB962C8B-B14F-4D97-AF65-F5344CB8AC3E}">
        <p14:creationId xmlns:p14="http://schemas.microsoft.com/office/powerpoint/2010/main" val="314954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A9508-B229-624F-BCE3-9F407710D9C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868DAAA-2C31-1745-B95A-43866FAC7DDD}"/>
              </a:ext>
            </a:extLst>
          </p:cNvPr>
          <p:cNvSpPr>
            <a:spLocks noGrp="1"/>
          </p:cNvSpPr>
          <p:nvPr>
            <p:ph type="dt" sz="half" idx="10"/>
          </p:nvPr>
        </p:nvSpPr>
        <p:spPr/>
        <p:txBody>
          <a:bodyPr/>
          <a:lstStyle/>
          <a:p>
            <a:fld id="{EDB6492B-8D84-A24F-8DBF-6D6FDC96663E}" type="datetimeFigureOut">
              <a:rPr lang="en-US" smtClean="0"/>
              <a:t>7/2/20</a:t>
            </a:fld>
            <a:endParaRPr lang="en-US"/>
          </a:p>
        </p:txBody>
      </p:sp>
      <p:sp>
        <p:nvSpPr>
          <p:cNvPr id="4" name="Footer Placeholder 3">
            <a:extLst>
              <a:ext uri="{FF2B5EF4-FFF2-40B4-BE49-F238E27FC236}">
                <a16:creationId xmlns:a16="http://schemas.microsoft.com/office/drawing/2014/main" id="{32878184-4DEA-E241-8051-09C608C870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F213F3-8ECC-C24B-BA06-854D78CE6A32}"/>
              </a:ext>
            </a:extLst>
          </p:cNvPr>
          <p:cNvSpPr>
            <a:spLocks noGrp="1"/>
          </p:cNvSpPr>
          <p:nvPr>
            <p:ph type="sldNum" sz="quarter" idx="12"/>
          </p:nvPr>
        </p:nvSpPr>
        <p:spPr/>
        <p:txBody>
          <a:bodyPr/>
          <a:lstStyle/>
          <a:p>
            <a:fld id="{9D4F05DF-78D7-0547-85EC-1DA68ABCD9EB}" type="slidenum">
              <a:rPr lang="en-US" smtClean="0"/>
              <a:t>‹#›</a:t>
            </a:fld>
            <a:endParaRPr lang="en-US"/>
          </a:p>
        </p:txBody>
      </p:sp>
    </p:spTree>
    <p:extLst>
      <p:ext uri="{BB962C8B-B14F-4D97-AF65-F5344CB8AC3E}">
        <p14:creationId xmlns:p14="http://schemas.microsoft.com/office/powerpoint/2010/main" val="2651264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8C8CB1-E5D0-AF49-BEA3-6EA654CCE270}"/>
              </a:ext>
            </a:extLst>
          </p:cNvPr>
          <p:cNvSpPr>
            <a:spLocks noGrp="1"/>
          </p:cNvSpPr>
          <p:nvPr>
            <p:ph type="dt" sz="half" idx="10"/>
          </p:nvPr>
        </p:nvSpPr>
        <p:spPr/>
        <p:txBody>
          <a:bodyPr/>
          <a:lstStyle/>
          <a:p>
            <a:fld id="{EDB6492B-8D84-A24F-8DBF-6D6FDC96663E}" type="datetimeFigureOut">
              <a:rPr lang="en-US" smtClean="0"/>
              <a:t>7/2/20</a:t>
            </a:fld>
            <a:endParaRPr lang="en-US"/>
          </a:p>
        </p:txBody>
      </p:sp>
      <p:sp>
        <p:nvSpPr>
          <p:cNvPr id="3" name="Footer Placeholder 2">
            <a:extLst>
              <a:ext uri="{FF2B5EF4-FFF2-40B4-BE49-F238E27FC236}">
                <a16:creationId xmlns:a16="http://schemas.microsoft.com/office/drawing/2014/main" id="{B7698DBD-8BF4-3A48-B471-916257A927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1334B2-1FA6-C641-AF42-F11670CBB7C8}"/>
              </a:ext>
            </a:extLst>
          </p:cNvPr>
          <p:cNvSpPr>
            <a:spLocks noGrp="1"/>
          </p:cNvSpPr>
          <p:nvPr>
            <p:ph type="sldNum" sz="quarter" idx="12"/>
          </p:nvPr>
        </p:nvSpPr>
        <p:spPr/>
        <p:txBody>
          <a:bodyPr/>
          <a:lstStyle/>
          <a:p>
            <a:fld id="{9D4F05DF-78D7-0547-85EC-1DA68ABCD9EB}" type="slidenum">
              <a:rPr lang="en-US" smtClean="0"/>
              <a:t>‹#›</a:t>
            </a:fld>
            <a:endParaRPr lang="en-US"/>
          </a:p>
        </p:txBody>
      </p:sp>
    </p:spTree>
    <p:extLst>
      <p:ext uri="{BB962C8B-B14F-4D97-AF65-F5344CB8AC3E}">
        <p14:creationId xmlns:p14="http://schemas.microsoft.com/office/powerpoint/2010/main" val="345014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3DD4E-5539-0348-B208-54700DC07C3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9DA7F67-06D5-CE4A-B78B-E894AACDF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E62ABF0-748F-6F40-AB27-25CA704DC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AD97A8B-99E9-E847-AACD-3D263F4A24C4}"/>
              </a:ext>
            </a:extLst>
          </p:cNvPr>
          <p:cNvSpPr>
            <a:spLocks noGrp="1"/>
          </p:cNvSpPr>
          <p:nvPr>
            <p:ph type="dt" sz="half" idx="10"/>
          </p:nvPr>
        </p:nvSpPr>
        <p:spPr/>
        <p:txBody>
          <a:bodyPr/>
          <a:lstStyle/>
          <a:p>
            <a:fld id="{EDB6492B-8D84-A24F-8DBF-6D6FDC96663E}" type="datetimeFigureOut">
              <a:rPr lang="en-US" smtClean="0"/>
              <a:t>7/2/20</a:t>
            </a:fld>
            <a:endParaRPr lang="en-US"/>
          </a:p>
        </p:txBody>
      </p:sp>
      <p:sp>
        <p:nvSpPr>
          <p:cNvPr id="6" name="Footer Placeholder 5">
            <a:extLst>
              <a:ext uri="{FF2B5EF4-FFF2-40B4-BE49-F238E27FC236}">
                <a16:creationId xmlns:a16="http://schemas.microsoft.com/office/drawing/2014/main" id="{A4D99190-6EE2-EB4F-A105-555C90A0C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C1D7C-9827-5C47-887A-6B6F838643C2}"/>
              </a:ext>
            </a:extLst>
          </p:cNvPr>
          <p:cNvSpPr>
            <a:spLocks noGrp="1"/>
          </p:cNvSpPr>
          <p:nvPr>
            <p:ph type="sldNum" sz="quarter" idx="12"/>
          </p:nvPr>
        </p:nvSpPr>
        <p:spPr/>
        <p:txBody>
          <a:bodyPr/>
          <a:lstStyle/>
          <a:p>
            <a:fld id="{9D4F05DF-78D7-0547-85EC-1DA68ABCD9EB}" type="slidenum">
              <a:rPr lang="en-US" smtClean="0"/>
              <a:t>‹#›</a:t>
            </a:fld>
            <a:endParaRPr lang="en-US"/>
          </a:p>
        </p:txBody>
      </p:sp>
    </p:spTree>
    <p:extLst>
      <p:ext uri="{BB962C8B-B14F-4D97-AF65-F5344CB8AC3E}">
        <p14:creationId xmlns:p14="http://schemas.microsoft.com/office/powerpoint/2010/main" val="1596317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02FA7-0BF5-7A40-A28B-C2F3BD2BE2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434AF6C-7737-F841-AA78-FBE2CA773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BABB3B-1EDC-5642-86B5-FF42F154A9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5D7157E-DB27-464A-858B-918CAF0707CB}"/>
              </a:ext>
            </a:extLst>
          </p:cNvPr>
          <p:cNvSpPr>
            <a:spLocks noGrp="1"/>
          </p:cNvSpPr>
          <p:nvPr>
            <p:ph type="dt" sz="half" idx="10"/>
          </p:nvPr>
        </p:nvSpPr>
        <p:spPr/>
        <p:txBody>
          <a:bodyPr/>
          <a:lstStyle/>
          <a:p>
            <a:fld id="{EDB6492B-8D84-A24F-8DBF-6D6FDC96663E}" type="datetimeFigureOut">
              <a:rPr lang="en-US" smtClean="0"/>
              <a:t>7/2/20</a:t>
            </a:fld>
            <a:endParaRPr lang="en-US"/>
          </a:p>
        </p:txBody>
      </p:sp>
      <p:sp>
        <p:nvSpPr>
          <p:cNvPr id="6" name="Footer Placeholder 5">
            <a:extLst>
              <a:ext uri="{FF2B5EF4-FFF2-40B4-BE49-F238E27FC236}">
                <a16:creationId xmlns:a16="http://schemas.microsoft.com/office/drawing/2014/main" id="{9B9E7F4A-0D8A-3A41-8375-353B165080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969A5-38B4-534E-A646-9A01D958321A}"/>
              </a:ext>
            </a:extLst>
          </p:cNvPr>
          <p:cNvSpPr>
            <a:spLocks noGrp="1"/>
          </p:cNvSpPr>
          <p:nvPr>
            <p:ph type="sldNum" sz="quarter" idx="12"/>
          </p:nvPr>
        </p:nvSpPr>
        <p:spPr/>
        <p:txBody>
          <a:bodyPr/>
          <a:lstStyle/>
          <a:p>
            <a:fld id="{9D4F05DF-78D7-0547-85EC-1DA68ABCD9EB}" type="slidenum">
              <a:rPr lang="en-US" smtClean="0"/>
              <a:t>‹#›</a:t>
            </a:fld>
            <a:endParaRPr lang="en-US"/>
          </a:p>
        </p:txBody>
      </p:sp>
    </p:spTree>
    <p:extLst>
      <p:ext uri="{BB962C8B-B14F-4D97-AF65-F5344CB8AC3E}">
        <p14:creationId xmlns:p14="http://schemas.microsoft.com/office/powerpoint/2010/main" val="335322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FF32AF-37E3-8848-8C92-F5C1B0EC2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7602FDB-639E-B44C-957D-141E35E2BA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9BDCDC2-B933-6E4B-9849-283F70FADF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B6492B-8D84-A24F-8DBF-6D6FDC96663E}" type="datetimeFigureOut">
              <a:rPr lang="en-US" smtClean="0"/>
              <a:t>7/2/20</a:t>
            </a:fld>
            <a:endParaRPr lang="en-US"/>
          </a:p>
        </p:txBody>
      </p:sp>
      <p:sp>
        <p:nvSpPr>
          <p:cNvPr id="5" name="Footer Placeholder 4">
            <a:extLst>
              <a:ext uri="{FF2B5EF4-FFF2-40B4-BE49-F238E27FC236}">
                <a16:creationId xmlns:a16="http://schemas.microsoft.com/office/drawing/2014/main" id="{A9FA0973-1A35-584A-A66E-8669B4913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2B18A5-FC52-7F4B-826E-B56B21378D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4F05DF-78D7-0547-85EC-1DA68ABCD9EB}" type="slidenum">
              <a:rPr lang="en-US" smtClean="0"/>
              <a:t>‹#›</a:t>
            </a:fld>
            <a:endParaRPr lang="en-US"/>
          </a:p>
        </p:txBody>
      </p:sp>
    </p:spTree>
    <p:extLst>
      <p:ext uri="{BB962C8B-B14F-4D97-AF65-F5344CB8AC3E}">
        <p14:creationId xmlns:p14="http://schemas.microsoft.com/office/powerpoint/2010/main" val="2139786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vaultproject.i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3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6">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69F66-21DA-B44A-97DA-034F1E561411}"/>
              </a:ext>
            </a:extLst>
          </p:cNvPr>
          <p:cNvSpPr>
            <a:spLocks noGrp="1"/>
          </p:cNvSpPr>
          <p:nvPr>
            <p:ph type="ctrTitle"/>
          </p:nvPr>
        </p:nvSpPr>
        <p:spPr>
          <a:xfrm>
            <a:off x="970908" y="1220919"/>
            <a:ext cx="5425781" cy="2387600"/>
          </a:xfrm>
        </p:spPr>
        <p:txBody>
          <a:bodyPr>
            <a:normAutofit/>
          </a:bodyPr>
          <a:lstStyle/>
          <a:p>
            <a:pPr algn="l"/>
            <a:r>
              <a:rPr lang="en-US"/>
              <a:t>Spring Security</a:t>
            </a:r>
          </a:p>
        </p:txBody>
      </p:sp>
      <p:sp>
        <p:nvSpPr>
          <p:cNvPr id="16" name="Freeform: Shape 8">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0">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Block Arc 12">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7" name="Straight Connector 16">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553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30DF6E-B73B-CD42-B8DD-6D01FBA15BA2}"/>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How Spring Auto Configuration works?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CF319AB-6B1F-994E-85AC-AD34553BF854}"/>
              </a:ext>
            </a:extLst>
          </p:cNvPr>
          <p:cNvSpPr>
            <a:spLocks noGrp="1"/>
          </p:cNvSpPr>
          <p:nvPr>
            <p:ph idx="1"/>
          </p:nvPr>
        </p:nvSpPr>
        <p:spPr>
          <a:xfrm>
            <a:off x="4447308" y="591344"/>
            <a:ext cx="6906491" cy="5585619"/>
          </a:xfrm>
        </p:spPr>
        <p:txBody>
          <a:bodyPr anchor="ctr">
            <a:normAutofit/>
          </a:bodyPr>
          <a:lstStyle/>
          <a:p>
            <a:r>
              <a:rPr lang="en-US" dirty="0"/>
              <a:t>Spring Boot – </a:t>
            </a:r>
            <a:r>
              <a:rPr lang="en-US" dirty="0" err="1"/>
              <a:t>AutoConfigure</a:t>
            </a:r>
            <a:endParaRPr lang="en-US" dirty="0"/>
          </a:p>
          <a:p>
            <a:pPr marL="0" indent="0">
              <a:buNone/>
            </a:pPr>
            <a:r>
              <a:rPr lang="en-US" dirty="0"/>
              <a:t>org.springframework.boot:spring-boot-autoconfigure:2.3.0.RELEASE</a:t>
            </a:r>
          </a:p>
          <a:p>
            <a:pPr marL="0" indent="0">
              <a:buNone/>
            </a:pPr>
            <a:r>
              <a:rPr lang="en-US" dirty="0"/>
              <a:t>org.springframework.boot:spring-boot-test-autoconfigure:2.3.0.RELEASE</a:t>
            </a:r>
          </a:p>
          <a:p>
            <a:pPr marL="0" indent="0">
              <a:buNone/>
            </a:pPr>
            <a:endParaRPr lang="en-US" dirty="0"/>
          </a:p>
          <a:p>
            <a:pPr marL="0" indent="0">
              <a:buNone/>
            </a:pPr>
            <a:r>
              <a:rPr lang="en-US" dirty="0"/>
              <a:t>Refer: META-INF/</a:t>
            </a:r>
            <a:r>
              <a:rPr lang="en-US" dirty="0" err="1"/>
              <a:t>spring.factories</a:t>
            </a:r>
            <a:r>
              <a:rPr lang="en-US" dirty="0"/>
              <a:t> =&gt; search “security”, you will see many security related factories.</a:t>
            </a:r>
          </a:p>
          <a:p>
            <a:pPr marL="0" indent="0">
              <a:buNone/>
            </a:pPr>
            <a:endParaRPr lang="en-US" dirty="0"/>
          </a:p>
          <a:p>
            <a:pPr marL="0" indent="0">
              <a:buNone/>
            </a:pPr>
            <a:r>
              <a:rPr lang="en-IN" dirty="0" err="1"/>
              <a:t>SecurityAutoConfiguration</a:t>
            </a:r>
            <a:endParaRPr lang="en-US" dirty="0"/>
          </a:p>
          <a:p>
            <a:pPr marL="0" indent="0">
              <a:buNone/>
            </a:pPr>
            <a:endParaRPr lang="en-US" dirty="0"/>
          </a:p>
        </p:txBody>
      </p:sp>
    </p:spTree>
    <p:extLst>
      <p:ext uri="{BB962C8B-B14F-4D97-AF65-F5344CB8AC3E}">
        <p14:creationId xmlns:p14="http://schemas.microsoft.com/office/powerpoint/2010/main" val="2665558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0084-007D-144B-B8D7-592390F0517E}"/>
              </a:ext>
            </a:extLst>
          </p:cNvPr>
          <p:cNvSpPr>
            <a:spLocks noGrp="1"/>
          </p:cNvSpPr>
          <p:nvPr>
            <p:ph type="title"/>
          </p:nvPr>
        </p:nvSpPr>
        <p:spPr/>
        <p:txBody>
          <a:bodyPr/>
          <a:lstStyle/>
          <a:p>
            <a:r>
              <a:rPr lang="en-US"/>
              <a:t>List of Spring Security Auto Configuration</a:t>
            </a:r>
            <a:endParaRPr lang="en-US" dirty="0"/>
          </a:p>
        </p:txBody>
      </p:sp>
      <p:pic>
        <p:nvPicPr>
          <p:cNvPr id="5" name="Content Placeholder 4" descr="A picture containing green, sitting, table, holding&#10;&#10;Description automatically generated">
            <a:extLst>
              <a:ext uri="{FF2B5EF4-FFF2-40B4-BE49-F238E27FC236}">
                <a16:creationId xmlns:a16="http://schemas.microsoft.com/office/drawing/2014/main" id="{3DEDD6A6-EDC6-D04A-A94A-E580284BF6AC}"/>
              </a:ext>
            </a:extLst>
          </p:cNvPr>
          <p:cNvPicPr>
            <a:picLocks noGrp="1" noChangeAspect="1"/>
          </p:cNvPicPr>
          <p:nvPr>
            <p:ph idx="1"/>
          </p:nvPr>
        </p:nvPicPr>
        <p:blipFill>
          <a:blip r:embed="rId2"/>
          <a:stretch>
            <a:fillRect/>
          </a:stretch>
        </p:blipFill>
        <p:spPr>
          <a:xfrm>
            <a:off x="838200" y="2488148"/>
            <a:ext cx="10515600" cy="3026291"/>
          </a:xfrm>
        </p:spPr>
      </p:pic>
    </p:spTree>
    <p:extLst>
      <p:ext uri="{BB962C8B-B14F-4D97-AF65-F5344CB8AC3E}">
        <p14:creationId xmlns:p14="http://schemas.microsoft.com/office/powerpoint/2010/main" val="3733341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C44494-0CA6-6B42-9F1F-68DA9DA03ED0}"/>
              </a:ext>
            </a:extLst>
          </p:cNvPr>
          <p:cNvPicPr>
            <a:picLocks noChangeAspect="1"/>
          </p:cNvPicPr>
          <p:nvPr/>
        </p:nvPicPr>
        <p:blipFill>
          <a:blip r:embed="rId2"/>
          <a:stretch>
            <a:fillRect/>
          </a:stretch>
        </p:blipFill>
        <p:spPr>
          <a:xfrm>
            <a:off x="0" y="1250108"/>
            <a:ext cx="12192000" cy="4357783"/>
          </a:xfrm>
          <a:prstGeom prst="rect">
            <a:avLst/>
          </a:prstGeom>
        </p:spPr>
      </p:pic>
      <p:sp>
        <p:nvSpPr>
          <p:cNvPr id="7" name="TextBox 6">
            <a:extLst>
              <a:ext uri="{FF2B5EF4-FFF2-40B4-BE49-F238E27FC236}">
                <a16:creationId xmlns:a16="http://schemas.microsoft.com/office/drawing/2014/main" id="{2D387553-6EC1-9B4E-A312-8D219EDB042B}"/>
              </a:ext>
            </a:extLst>
          </p:cNvPr>
          <p:cNvSpPr txBox="1"/>
          <p:nvPr/>
        </p:nvSpPr>
        <p:spPr>
          <a:xfrm>
            <a:off x="1571946" y="462337"/>
            <a:ext cx="8170698" cy="369332"/>
          </a:xfrm>
          <a:prstGeom prst="rect">
            <a:avLst/>
          </a:prstGeom>
          <a:noFill/>
        </p:spPr>
        <p:txBody>
          <a:bodyPr wrap="none" rtlCol="0">
            <a:spAutoFit/>
          </a:bodyPr>
          <a:lstStyle/>
          <a:p>
            <a:r>
              <a:rPr lang="en-US" b="1" dirty="0"/>
              <a:t>How Spring Security Auto Configuration creates it’s internals (opiniated) by default?</a:t>
            </a:r>
          </a:p>
        </p:txBody>
      </p:sp>
    </p:spTree>
    <p:extLst>
      <p:ext uri="{BB962C8B-B14F-4D97-AF65-F5344CB8AC3E}">
        <p14:creationId xmlns:p14="http://schemas.microsoft.com/office/powerpoint/2010/main" val="1888697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565185A7-D636-BF4E-9354-9334C37DC95B}"/>
              </a:ext>
            </a:extLst>
          </p:cNvPr>
          <p:cNvPicPr>
            <a:picLocks noChangeAspect="1"/>
          </p:cNvPicPr>
          <p:nvPr/>
        </p:nvPicPr>
        <p:blipFill>
          <a:blip r:embed="rId2"/>
          <a:stretch>
            <a:fillRect/>
          </a:stretch>
        </p:blipFill>
        <p:spPr>
          <a:xfrm>
            <a:off x="1143000" y="863600"/>
            <a:ext cx="9906000" cy="5994400"/>
          </a:xfrm>
          <a:prstGeom prst="rect">
            <a:avLst/>
          </a:prstGeom>
        </p:spPr>
      </p:pic>
      <p:sp>
        <p:nvSpPr>
          <p:cNvPr id="6" name="TextBox 5">
            <a:extLst>
              <a:ext uri="{FF2B5EF4-FFF2-40B4-BE49-F238E27FC236}">
                <a16:creationId xmlns:a16="http://schemas.microsoft.com/office/drawing/2014/main" id="{588708C9-A8BE-F34A-A209-4207994124CE}"/>
              </a:ext>
            </a:extLst>
          </p:cNvPr>
          <p:cNvSpPr txBox="1"/>
          <p:nvPr/>
        </p:nvSpPr>
        <p:spPr>
          <a:xfrm>
            <a:off x="2506896" y="287676"/>
            <a:ext cx="7150812" cy="369332"/>
          </a:xfrm>
          <a:prstGeom prst="rect">
            <a:avLst/>
          </a:prstGeom>
          <a:noFill/>
        </p:spPr>
        <p:txBody>
          <a:bodyPr wrap="square" rtlCol="0">
            <a:spAutoFit/>
          </a:bodyPr>
          <a:lstStyle/>
          <a:p>
            <a:pPr algn="ctr"/>
            <a:r>
              <a:rPr lang="en-US" b="1" dirty="0"/>
              <a:t>How Spring Security initialize it’s </a:t>
            </a:r>
            <a:r>
              <a:rPr lang="en-US" b="1" dirty="0" err="1"/>
              <a:t>WebSecurityConfiguration</a:t>
            </a:r>
            <a:r>
              <a:rPr lang="en-US" b="1" dirty="0"/>
              <a:t> by default?</a:t>
            </a:r>
          </a:p>
        </p:txBody>
      </p:sp>
    </p:spTree>
    <p:extLst>
      <p:ext uri="{BB962C8B-B14F-4D97-AF65-F5344CB8AC3E}">
        <p14:creationId xmlns:p14="http://schemas.microsoft.com/office/powerpoint/2010/main" val="3353548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446D60-3C81-DC47-A0C3-A6B3CA3C0CCE}"/>
              </a:ext>
            </a:extLst>
          </p:cNvPr>
          <p:cNvSpPr txBox="1"/>
          <p:nvPr/>
        </p:nvSpPr>
        <p:spPr>
          <a:xfrm>
            <a:off x="1664414" y="410966"/>
            <a:ext cx="8243347" cy="369332"/>
          </a:xfrm>
          <a:prstGeom prst="rect">
            <a:avLst/>
          </a:prstGeom>
          <a:noFill/>
        </p:spPr>
        <p:txBody>
          <a:bodyPr wrap="none" rtlCol="0">
            <a:spAutoFit/>
          </a:bodyPr>
          <a:lstStyle/>
          <a:p>
            <a:r>
              <a:rPr lang="en-US" b="1" dirty="0"/>
              <a:t>How Spring Boot Security module asks to enter username and password, by default?</a:t>
            </a:r>
          </a:p>
        </p:txBody>
      </p:sp>
      <p:pic>
        <p:nvPicPr>
          <p:cNvPr id="6" name="Picture 5">
            <a:extLst>
              <a:ext uri="{FF2B5EF4-FFF2-40B4-BE49-F238E27FC236}">
                <a16:creationId xmlns:a16="http://schemas.microsoft.com/office/drawing/2014/main" id="{F8E3EC25-F889-BF4B-83EC-B55DDC35DE13}"/>
              </a:ext>
            </a:extLst>
          </p:cNvPr>
          <p:cNvPicPr>
            <a:picLocks noChangeAspect="1"/>
          </p:cNvPicPr>
          <p:nvPr/>
        </p:nvPicPr>
        <p:blipFill>
          <a:blip r:embed="rId2"/>
          <a:stretch>
            <a:fillRect/>
          </a:stretch>
        </p:blipFill>
        <p:spPr>
          <a:xfrm>
            <a:off x="0" y="1757070"/>
            <a:ext cx="12192000" cy="1070368"/>
          </a:xfrm>
          <a:prstGeom prst="rect">
            <a:avLst/>
          </a:prstGeom>
        </p:spPr>
      </p:pic>
      <p:sp>
        <p:nvSpPr>
          <p:cNvPr id="7" name="TextBox 6">
            <a:extLst>
              <a:ext uri="{FF2B5EF4-FFF2-40B4-BE49-F238E27FC236}">
                <a16:creationId xmlns:a16="http://schemas.microsoft.com/office/drawing/2014/main" id="{3D2533AB-7AFC-5E42-B0E3-059408011536}"/>
              </a:ext>
            </a:extLst>
          </p:cNvPr>
          <p:cNvSpPr txBox="1"/>
          <p:nvPr/>
        </p:nvSpPr>
        <p:spPr>
          <a:xfrm>
            <a:off x="3328827" y="926690"/>
            <a:ext cx="4317016" cy="369332"/>
          </a:xfrm>
          <a:prstGeom prst="rect">
            <a:avLst/>
          </a:prstGeom>
          <a:noFill/>
        </p:spPr>
        <p:txBody>
          <a:bodyPr wrap="none" rtlCol="0">
            <a:spAutoFit/>
          </a:bodyPr>
          <a:lstStyle/>
          <a:p>
            <a:r>
              <a:rPr lang="en-IN" dirty="0" err="1"/>
              <a:t>WebSecurityConfigurerAdapter</a:t>
            </a:r>
            <a:r>
              <a:rPr lang="en-IN" dirty="0"/>
              <a:t> #configure()</a:t>
            </a:r>
            <a:endParaRPr lang="en-US" dirty="0"/>
          </a:p>
        </p:txBody>
      </p:sp>
      <p:sp>
        <p:nvSpPr>
          <p:cNvPr id="8" name="TextBox 7">
            <a:extLst>
              <a:ext uri="{FF2B5EF4-FFF2-40B4-BE49-F238E27FC236}">
                <a16:creationId xmlns:a16="http://schemas.microsoft.com/office/drawing/2014/main" id="{DBE58395-0A91-1C4C-9DF3-2B348AAB9C7D}"/>
              </a:ext>
            </a:extLst>
          </p:cNvPr>
          <p:cNvSpPr txBox="1"/>
          <p:nvPr/>
        </p:nvSpPr>
        <p:spPr>
          <a:xfrm>
            <a:off x="2971181" y="1341880"/>
            <a:ext cx="6133154" cy="369332"/>
          </a:xfrm>
          <a:prstGeom prst="rect">
            <a:avLst/>
          </a:prstGeom>
          <a:noFill/>
        </p:spPr>
        <p:txBody>
          <a:bodyPr wrap="none" rtlCol="0">
            <a:spAutoFit/>
          </a:bodyPr>
          <a:lstStyle/>
          <a:p>
            <a:r>
              <a:rPr lang="en-US" dirty="0"/>
              <a:t>Supports two types of authentication: </a:t>
            </a:r>
            <a:r>
              <a:rPr lang="en-US" dirty="0" err="1"/>
              <a:t>FormLogin</a:t>
            </a:r>
            <a:r>
              <a:rPr lang="en-US" dirty="0"/>
              <a:t> and </a:t>
            </a:r>
            <a:r>
              <a:rPr lang="en-US" dirty="0" err="1"/>
              <a:t>HttpBasic</a:t>
            </a:r>
            <a:endParaRPr lang="en-US" dirty="0"/>
          </a:p>
        </p:txBody>
      </p:sp>
      <p:sp>
        <p:nvSpPr>
          <p:cNvPr id="9" name="TextBox 8">
            <a:extLst>
              <a:ext uri="{FF2B5EF4-FFF2-40B4-BE49-F238E27FC236}">
                <a16:creationId xmlns:a16="http://schemas.microsoft.com/office/drawing/2014/main" id="{D8B626A4-B64D-9344-81D8-41041E1028C7}"/>
              </a:ext>
            </a:extLst>
          </p:cNvPr>
          <p:cNvSpPr txBox="1"/>
          <p:nvPr/>
        </p:nvSpPr>
        <p:spPr>
          <a:xfrm>
            <a:off x="339046" y="3267182"/>
            <a:ext cx="4089116" cy="1477328"/>
          </a:xfrm>
          <a:prstGeom prst="rect">
            <a:avLst/>
          </a:prstGeom>
          <a:noFill/>
        </p:spPr>
        <p:txBody>
          <a:bodyPr wrap="square" rtlCol="0">
            <a:spAutoFit/>
          </a:bodyPr>
          <a:lstStyle/>
          <a:p>
            <a:r>
              <a:rPr lang="en-US" dirty="0" err="1"/>
              <a:t>FormLogin</a:t>
            </a:r>
            <a:r>
              <a:rPr lang="en-US" dirty="0"/>
              <a:t>:</a:t>
            </a:r>
            <a:br>
              <a:rPr lang="en-US" dirty="0"/>
            </a:br>
            <a:r>
              <a:rPr lang="en-US" dirty="0"/>
              <a:t>- which contains username and password</a:t>
            </a:r>
            <a:br>
              <a:rPr lang="en-US" dirty="0"/>
            </a:br>
            <a:r>
              <a:rPr lang="en-US" dirty="0"/>
              <a:t>- submit via POST request</a:t>
            </a:r>
          </a:p>
          <a:p>
            <a:r>
              <a:rPr lang="en-US" dirty="0"/>
              <a:t>- Uses </a:t>
            </a:r>
            <a:r>
              <a:rPr lang="en-US" dirty="0" err="1"/>
              <a:t>UsernamePasswordAuthenticationFilter</a:t>
            </a:r>
            <a:endParaRPr lang="en-US" dirty="0"/>
          </a:p>
        </p:txBody>
      </p:sp>
      <p:sp>
        <p:nvSpPr>
          <p:cNvPr id="10" name="TextBox 9">
            <a:extLst>
              <a:ext uri="{FF2B5EF4-FFF2-40B4-BE49-F238E27FC236}">
                <a16:creationId xmlns:a16="http://schemas.microsoft.com/office/drawing/2014/main" id="{FF4D2DEA-5588-734E-8845-7B203EB1F8B8}"/>
              </a:ext>
            </a:extLst>
          </p:cNvPr>
          <p:cNvSpPr txBox="1"/>
          <p:nvPr/>
        </p:nvSpPr>
        <p:spPr>
          <a:xfrm>
            <a:off x="5248380" y="3267182"/>
            <a:ext cx="5457291" cy="2031325"/>
          </a:xfrm>
          <a:prstGeom prst="rect">
            <a:avLst/>
          </a:prstGeom>
          <a:noFill/>
        </p:spPr>
        <p:txBody>
          <a:bodyPr wrap="square" rtlCol="0">
            <a:spAutoFit/>
          </a:bodyPr>
          <a:lstStyle/>
          <a:p>
            <a:r>
              <a:rPr lang="en-US" dirty="0" err="1"/>
              <a:t>HttpBasic</a:t>
            </a:r>
            <a:r>
              <a:rPr lang="en-US" dirty="0"/>
              <a:t>:</a:t>
            </a:r>
            <a:br>
              <a:rPr lang="en-US" dirty="0"/>
            </a:br>
            <a:r>
              <a:rPr lang="en-US" dirty="0"/>
              <a:t>-    which contains username and password</a:t>
            </a:r>
            <a:br>
              <a:rPr lang="en-US" dirty="0"/>
            </a:br>
            <a:r>
              <a:rPr lang="en-US" dirty="0"/>
              <a:t>-    Header contains Authorization which is of type Basic</a:t>
            </a:r>
          </a:p>
          <a:p>
            <a:pPr marL="285750" indent="-285750">
              <a:buFontTx/>
              <a:buChar char="-"/>
            </a:pPr>
            <a:r>
              <a:rPr lang="en-US" dirty="0"/>
              <a:t>Key: Authorization</a:t>
            </a:r>
          </a:p>
          <a:p>
            <a:pPr marL="285750" indent="-285750">
              <a:buFontTx/>
              <a:buChar char="-"/>
            </a:pPr>
            <a:r>
              <a:rPr lang="en-US" dirty="0"/>
              <a:t>Value: Basic </a:t>
            </a:r>
            <a:r>
              <a:rPr lang="en-US" dirty="0" err="1"/>
              <a:t>username:password</a:t>
            </a:r>
            <a:r>
              <a:rPr lang="en-US" dirty="0"/>
              <a:t> (base64 encoded)</a:t>
            </a:r>
          </a:p>
          <a:p>
            <a:pPr marL="285750" indent="-285750">
              <a:buFontTx/>
              <a:buChar char="-"/>
            </a:pPr>
            <a:r>
              <a:rPr lang="en-US" dirty="0"/>
              <a:t>It’s not a secure</a:t>
            </a:r>
          </a:p>
          <a:p>
            <a:pPr marL="285750" indent="-285750">
              <a:buFontTx/>
              <a:buChar char="-"/>
            </a:pPr>
            <a:r>
              <a:rPr lang="en-US" dirty="0"/>
              <a:t>Uses </a:t>
            </a:r>
            <a:r>
              <a:rPr lang="en-US" dirty="0" err="1"/>
              <a:t>BasicAuthenticationFilter</a:t>
            </a:r>
            <a:endParaRPr lang="en-US" dirty="0"/>
          </a:p>
        </p:txBody>
      </p:sp>
    </p:spTree>
    <p:extLst>
      <p:ext uri="{BB962C8B-B14F-4D97-AF65-F5344CB8AC3E}">
        <p14:creationId xmlns:p14="http://schemas.microsoft.com/office/powerpoint/2010/main" val="4129571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F9DB817-B3CF-B34B-A345-8512EB92E09A}"/>
              </a:ext>
            </a:extLst>
          </p:cNvPr>
          <p:cNvSpPr txBox="1"/>
          <p:nvPr/>
        </p:nvSpPr>
        <p:spPr>
          <a:xfrm>
            <a:off x="9093496" y="618681"/>
            <a:ext cx="2613872" cy="47945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a:solidFill>
                  <a:srgbClr val="FFFFFF"/>
                </a:solidFill>
                <a:latin typeface="+mj-lt"/>
                <a:ea typeface="+mj-ea"/>
                <a:cs typeface="+mj-cs"/>
              </a:rPr>
              <a:t>How Spring Boot Security generates default username and password?</a:t>
            </a:r>
          </a:p>
        </p:txBody>
      </p:sp>
      <p:sp>
        <p:nvSpPr>
          <p:cNvPr id="15"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C637F092-8A53-E24F-8AD4-B76B9475E23D}"/>
              </a:ext>
            </a:extLst>
          </p:cNvPr>
          <p:cNvPicPr>
            <a:picLocks noChangeAspect="1"/>
          </p:cNvPicPr>
          <p:nvPr/>
        </p:nvPicPr>
        <p:blipFill rotWithShape="1">
          <a:blip r:embed="rId2"/>
          <a:srcRect t="4774" b="9987"/>
          <a:stretch/>
        </p:blipFill>
        <p:spPr>
          <a:xfrm>
            <a:off x="976251" y="942538"/>
            <a:ext cx="7163222" cy="4808332"/>
          </a:xfrm>
          <a:prstGeom prst="rect">
            <a:avLst/>
          </a:prstGeom>
          <a:effectLst/>
        </p:spPr>
      </p:pic>
    </p:spTree>
    <p:extLst>
      <p:ext uri="{BB962C8B-B14F-4D97-AF65-F5344CB8AC3E}">
        <p14:creationId xmlns:p14="http://schemas.microsoft.com/office/powerpoint/2010/main" val="263881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2255A5-9EBF-FA49-BF38-B3339CAFFB3A}"/>
              </a:ext>
            </a:extLst>
          </p:cNvPr>
          <p:cNvSpPr/>
          <p:nvPr/>
        </p:nvSpPr>
        <p:spPr>
          <a:xfrm>
            <a:off x="1602768" y="1831368"/>
            <a:ext cx="1489753" cy="3195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p>
        </p:txBody>
      </p:sp>
      <p:sp>
        <p:nvSpPr>
          <p:cNvPr id="5" name="Rectangle 4">
            <a:extLst>
              <a:ext uri="{FF2B5EF4-FFF2-40B4-BE49-F238E27FC236}">
                <a16:creationId xmlns:a16="http://schemas.microsoft.com/office/drawing/2014/main" id="{1EC8C38E-D9F7-9C40-B485-89822998041E}"/>
              </a:ext>
            </a:extLst>
          </p:cNvPr>
          <p:cNvSpPr/>
          <p:nvPr/>
        </p:nvSpPr>
        <p:spPr>
          <a:xfrm>
            <a:off x="8515564" y="1967500"/>
            <a:ext cx="1489753" cy="3195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7" name="Straight Arrow Connector 6">
            <a:extLst>
              <a:ext uri="{FF2B5EF4-FFF2-40B4-BE49-F238E27FC236}">
                <a16:creationId xmlns:a16="http://schemas.microsoft.com/office/drawing/2014/main" id="{3276656C-EA36-644B-89A7-EDCC4EE4512D}"/>
              </a:ext>
            </a:extLst>
          </p:cNvPr>
          <p:cNvCxnSpPr/>
          <p:nvPr/>
        </p:nvCxnSpPr>
        <p:spPr>
          <a:xfrm>
            <a:off x="3092521" y="2157573"/>
            <a:ext cx="542304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6204141C-C70E-AB48-8B9F-39A76AC4E4EF}"/>
              </a:ext>
            </a:extLst>
          </p:cNvPr>
          <p:cNvSpPr txBox="1"/>
          <p:nvPr/>
        </p:nvSpPr>
        <p:spPr>
          <a:xfrm>
            <a:off x="3184990" y="1967500"/>
            <a:ext cx="1715784" cy="246221"/>
          </a:xfrm>
          <a:prstGeom prst="rect">
            <a:avLst/>
          </a:prstGeom>
          <a:noFill/>
        </p:spPr>
        <p:txBody>
          <a:bodyPr wrap="square" rtlCol="0">
            <a:spAutoFit/>
          </a:bodyPr>
          <a:lstStyle/>
          <a:p>
            <a:r>
              <a:rPr lang="en-US" sz="1000" dirty="0"/>
              <a:t>Client type a </a:t>
            </a:r>
            <a:r>
              <a:rPr lang="en-US" sz="1000" dirty="0" err="1"/>
              <a:t>url</a:t>
            </a:r>
            <a:r>
              <a:rPr lang="en-US" sz="1000" dirty="0"/>
              <a:t> and hit enter</a:t>
            </a:r>
          </a:p>
        </p:txBody>
      </p:sp>
      <p:cxnSp>
        <p:nvCxnSpPr>
          <p:cNvPr id="9" name="Straight Arrow Connector 8">
            <a:extLst>
              <a:ext uri="{FF2B5EF4-FFF2-40B4-BE49-F238E27FC236}">
                <a16:creationId xmlns:a16="http://schemas.microsoft.com/office/drawing/2014/main" id="{FBA39460-7047-0D4A-BA16-6059F64F2A15}"/>
              </a:ext>
            </a:extLst>
          </p:cNvPr>
          <p:cNvCxnSpPr/>
          <p:nvPr/>
        </p:nvCxnSpPr>
        <p:spPr>
          <a:xfrm>
            <a:off x="3092521" y="2618197"/>
            <a:ext cx="5423043" cy="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276F892F-9300-1D46-8EA1-BB7D413DD5E0}"/>
              </a:ext>
            </a:extLst>
          </p:cNvPr>
          <p:cNvSpPr txBox="1"/>
          <p:nvPr/>
        </p:nvSpPr>
        <p:spPr>
          <a:xfrm>
            <a:off x="4294598" y="2610987"/>
            <a:ext cx="4250078" cy="246221"/>
          </a:xfrm>
          <a:prstGeom prst="rect">
            <a:avLst/>
          </a:prstGeom>
          <a:noFill/>
        </p:spPr>
        <p:txBody>
          <a:bodyPr wrap="square" rtlCol="0">
            <a:spAutoFit/>
          </a:bodyPr>
          <a:lstStyle/>
          <a:p>
            <a:r>
              <a:rPr lang="en-US" sz="1000" dirty="0"/>
              <a:t>Server responds with 401 with Header as WWW-authenticate: Basic realm=“..”</a:t>
            </a:r>
          </a:p>
        </p:txBody>
      </p:sp>
      <p:cxnSp>
        <p:nvCxnSpPr>
          <p:cNvPr id="11" name="Straight Arrow Connector 10">
            <a:extLst>
              <a:ext uri="{FF2B5EF4-FFF2-40B4-BE49-F238E27FC236}">
                <a16:creationId xmlns:a16="http://schemas.microsoft.com/office/drawing/2014/main" id="{CE5DD6CF-0A27-024C-8FE9-4AB34CD300F5}"/>
              </a:ext>
            </a:extLst>
          </p:cNvPr>
          <p:cNvCxnSpPr/>
          <p:nvPr/>
        </p:nvCxnSpPr>
        <p:spPr>
          <a:xfrm>
            <a:off x="3092521" y="3310621"/>
            <a:ext cx="542304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56B789A5-BD47-C245-8596-7DB6EF164315}"/>
              </a:ext>
            </a:extLst>
          </p:cNvPr>
          <p:cNvSpPr txBox="1"/>
          <p:nvPr/>
        </p:nvSpPr>
        <p:spPr>
          <a:xfrm>
            <a:off x="3184990" y="3120548"/>
            <a:ext cx="3349374" cy="246221"/>
          </a:xfrm>
          <a:prstGeom prst="rect">
            <a:avLst/>
          </a:prstGeom>
          <a:noFill/>
        </p:spPr>
        <p:txBody>
          <a:bodyPr wrap="square" rtlCol="0">
            <a:spAutoFit/>
          </a:bodyPr>
          <a:lstStyle/>
          <a:p>
            <a:r>
              <a:rPr lang="en-US" sz="1000" dirty="0"/>
              <a:t>Browser prompts a popup to enter username and password</a:t>
            </a:r>
          </a:p>
        </p:txBody>
      </p:sp>
      <p:sp>
        <p:nvSpPr>
          <p:cNvPr id="13" name="TextBox 12">
            <a:extLst>
              <a:ext uri="{FF2B5EF4-FFF2-40B4-BE49-F238E27FC236}">
                <a16:creationId xmlns:a16="http://schemas.microsoft.com/office/drawing/2014/main" id="{8884DD48-18D2-0847-AD5A-52A39F6D550B}"/>
              </a:ext>
            </a:extLst>
          </p:cNvPr>
          <p:cNvSpPr txBox="1"/>
          <p:nvPr/>
        </p:nvSpPr>
        <p:spPr>
          <a:xfrm>
            <a:off x="3184990" y="3303769"/>
            <a:ext cx="3616502" cy="246221"/>
          </a:xfrm>
          <a:prstGeom prst="rect">
            <a:avLst/>
          </a:prstGeom>
          <a:noFill/>
        </p:spPr>
        <p:txBody>
          <a:bodyPr wrap="square" rtlCol="0">
            <a:spAutoFit/>
          </a:bodyPr>
          <a:lstStyle/>
          <a:p>
            <a:r>
              <a:rPr lang="en-US" sz="1000" dirty="0"/>
              <a:t>Create header “</a:t>
            </a:r>
            <a:r>
              <a:rPr lang="en-US" sz="1000" dirty="0" err="1"/>
              <a:t>Autherization</a:t>
            </a:r>
            <a:r>
              <a:rPr lang="en-US" sz="1000" dirty="0"/>
              <a:t>=Basic base64(</a:t>
            </a:r>
            <a:r>
              <a:rPr lang="en-US" sz="1000" dirty="0" err="1"/>
              <a:t>username:password</a:t>
            </a:r>
            <a:r>
              <a:rPr lang="en-US" sz="1000" dirty="0"/>
              <a:t>)</a:t>
            </a:r>
          </a:p>
        </p:txBody>
      </p:sp>
      <p:sp>
        <p:nvSpPr>
          <p:cNvPr id="14" name="&quot;No&quot; Symbol 13">
            <a:extLst>
              <a:ext uri="{FF2B5EF4-FFF2-40B4-BE49-F238E27FC236}">
                <a16:creationId xmlns:a16="http://schemas.microsoft.com/office/drawing/2014/main" id="{18A84849-FC00-CF42-8A7B-34767120FAE3}"/>
              </a:ext>
            </a:extLst>
          </p:cNvPr>
          <p:cNvSpPr/>
          <p:nvPr/>
        </p:nvSpPr>
        <p:spPr>
          <a:xfrm>
            <a:off x="6707311" y="3082874"/>
            <a:ext cx="729465" cy="441789"/>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Smiley Face 14">
            <a:extLst>
              <a:ext uri="{FF2B5EF4-FFF2-40B4-BE49-F238E27FC236}">
                <a16:creationId xmlns:a16="http://schemas.microsoft.com/office/drawing/2014/main" id="{56D14739-0284-B74B-91D3-4134A8A961DA}"/>
              </a:ext>
            </a:extLst>
          </p:cNvPr>
          <p:cNvSpPr/>
          <p:nvPr/>
        </p:nvSpPr>
        <p:spPr>
          <a:xfrm>
            <a:off x="6707311" y="3971224"/>
            <a:ext cx="729465" cy="626724"/>
          </a:xfrm>
          <a:prstGeom prst="smileyFac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45009244-F552-B04B-96FC-E2BD3150A052}"/>
              </a:ext>
            </a:extLst>
          </p:cNvPr>
          <p:cNvCxnSpPr>
            <a:stCxn id="15" idx="0"/>
            <a:endCxn id="14" idx="4"/>
          </p:cNvCxnSpPr>
          <p:nvPr/>
        </p:nvCxnSpPr>
        <p:spPr>
          <a:xfrm flipV="1">
            <a:off x="7072044" y="3524663"/>
            <a:ext cx="0" cy="4465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FAB7DAB2-BF80-FA4F-87CD-868C84DDEA58}"/>
              </a:ext>
            </a:extLst>
          </p:cNvPr>
          <p:cNvSpPr txBox="1"/>
          <p:nvPr/>
        </p:nvSpPr>
        <p:spPr>
          <a:xfrm>
            <a:off x="7010399" y="3640654"/>
            <a:ext cx="1715784" cy="246221"/>
          </a:xfrm>
          <a:prstGeom prst="rect">
            <a:avLst/>
          </a:prstGeom>
          <a:noFill/>
        </p:spPr>
        <p:txBody>
          <a:bodyPr wrap="square" rtlCol="0">
            <a:spAutoFit/>
          </a:bodyPr>
          <a:lstStyle/>
          <a:p>
            <a:r>
              <a:rPr lang="en-US" sz="1000" dirty="0"/>
              <a:t>Hacker will read your U:P</a:t>
            </a:r>
          </a:p>
        </p:txBody>
      </p:sp>
      <p:sp>
        <p:nvSpPr>
          <p:cNvPr id="20" name="TextBox 19">
            <a:extLst>
              <a:ext uri="{FF2B5EF4-FFF2-40B4-BE49-F238E27FC236}">
                <a16:creationId xmlns:a16="http://schemas.microsoft.com/office/drawing/2014/main" id="{90D96D87-5C08-7A4F-920E-3A384300DD8A}"/>
              </a:ext>
            </a:extLst>
          </p:cNvPr>
          <p:cNvSpPr txBox="1"/>
          <p:nvPr/>
        </p:nvSpPr>
        <p:spPr>
          <a:xfrm>
            <a:off x="4274646" y="616449"/>
            <a:ext cx="2580899" cy="369332"/>
          </a:xfrm>
          <a:prstGeom prst="rect">
            <a:avLst/>
          </a:prstGeom>
          <a:noFill/>
        </p:spPr>
        <p:txBody>
          <a:bodyPr wrap="none" rtlCol="0">
            <a:spAutoFit/>
          </a:bodyPr>
          <a:lstStyle/>
          <a:p>
            <a:r>
              <a:rPr lang="en-US" b="1" dirty="0" err="1"/>
              <a:t>HttpBasic</a:t>
            </a:r>
            <a:r>
              <a:rPr lang="en-US" b="1" dirty="0"/>
              <a:t> Authentication</a:t>
            </a:r>
          </a:p>
        </p:txBody>
      </p:sp>
    </p:spTree>
    <p:extLst>
      <p:ext uri="{BB962C8B-B14F-4D97-AF65-F5344CB8AC3E}">
        <p14:creationId xmlns:p14="http://schemas.microsoft.com/office/powerpoint/2010/main" val="2025516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2255A5-9EBF-FA49-BF38-B3339CAFFB3A}"/>
              </a:ext>
            </a:extLst>
          </p:cNvPr>
          <p:cNvSpPr/>
          <p:nvPr/>
        </p:nvSpPr>
        <p:spPr>
          <a:xfrm>
            <a:off x="1602768" y="1831368"/>
            <a:ext cx="1489753" cy="3195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p>
        </p:txBody>
      </p:sp>
      <p:sp>
        <p:nvSpPr>
          <p:cNvPr id="5" name="Rectangle 4">
            <a:extLst>
              <a:ext uri="{FF2B5EF4-FFF2-40B4-BE49-F238E27FC236}">
                <a16:creationId xmlns:a16="http://schemas.microsoft.com/office/drawing/2014/main" id="{1EC8C38E-D9F7-9C40-B485-89822998041E}"/>
              </a:ext>
            </a:extLst>
          </p:cNvPr>
          <p:cNvSpPr/>
          <p:nvPr/>
        </p:nvSpPr>
        <p:spPr>
          <a:xfrm>
            <a:off x="8515564" y="1967500"/>
            <a:ext cx="1489753" cy="3195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7" name="Straight Arrow Connector 6">
            <a:extLst>
              <a:ext uri="{FF2B5EF4-FFF2-40B4-BE49-F238E27FC236}">
                <a16:creationId xmlns:a16="http://schemas.microsoft.com/office/drawing/2014/main" id="{3276656C-EA36-644B-89A7-EDCC4EE4512D}"/>
              </a:ext>
            </a:extLst>
          </p:cNvPr>
          <p:cNvCxnSpPr/>
          <p:nvPr/>
        </p:nvCxnSpPr>
        <p:spPr>
          <a:xfrm>
            <a:off x="3092521" y="2157573"/>
            <a:ext cx="542304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6204141C-C70E-AB48-8B9F-39A76AC4E4EF}"/>
              </a:ext>
            </a:extLst>
          </p:cNvPr>
          <p:cNvSpPr txBox="1"/>
          <p:nvPr/>
        </p:nvSpPr>
        <p:spPr>
          <a:xfrm>
            <a:off x="3184990" y="1967500"/>
            <a:ext cx="1715784" cy="246221"/>
          </a:xfrm>
          <a:prstGeom prst="rect">
            <a:avLst/>
          </a:prstGeom>
          <a:noFill/>
        </p:spPr>
        <p:txBody>
          <a:bodyPr wrap="square" rtlCol="0">
            <a:spAutoFit/>
          </a:bodyPr>
          <a:lstStyle/>
          <a:p>
            <a:r>
              <a:rPr lang="en-US" sz="1000" dirty="0"/>
              <a:t>Client type a </a:t>
            </a:r>
            <a:r>
              <a:rPr lang="en-US" sz="1000" dirty="0" err="1"/>
              <a:t>url</a:t>
            </a:r>
            <a:r>
              <a:rPr lang="en-US" sz="1000" dirty="0"/>
              <a:t> and hit enter</a:t>
            </a:r>
          </a:p>
        </p:txBody>
      </p:sp>
      <p:cxnSp>
        <p:nvCxnSpPr>
          <p:cNvPr id="9" name="Straight Arrow Connector 8">
            <a:extLst>
              <a:ext uri="{FF2B5EF4-FFF2-40B4-BE49-F238E27FC236}">
                <a16:creationId xmlns:a16="http://schemas.microsoft.com/office/drawing/2014/main" id="{FBA39460-7047-0D4A-BA16-6059F64F2A15}"/>
              </a:ext>
            </a:extLst>
          </p:cNvPr>
          <p:cNvCxnSpPr/>
          <p:nvPr/>
        </p:nvCxnSpPr>
        <p:spPr>
          <a:xfrm>
            <a:off x="3092521" y="2618197"/>
            <a:ext cx="5423043" cy="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276F892F-9300-1D46-8EA1-BB7D413DD5E0}"/>
              </a:ext>
            </a:extLst>
          </p:cNvPr>
          <p:cNvSpPr txBox="1"/>
          <p:nvPr/>
        </p:nvSpPr>
        <p:spPr>
          <a:xfrm>
            <a:off x="4171309" y="2610987"/>
            <a:ext cx="4373367" cy="400110"/>
          </a:xfrm>
          <a:prstGeom prst="rect">
            <a:avLst/>
          </a:prstGeom>
          <a:noFill/>
        </p:spPr>
        <p:txBody>
          <a:bodyPr wrap="square" rtlCol="0">
            <a:spAutoFit/>
          </a:bodyPr>
          <a:lstStyle/>
          <a:p>
            <a:r>
              <a:rPr lang="en-US" sz="1000" dirty="0"/>
              <a:t>Server responds with 401 with Header as WWW-authenticate: Digest realm=“..”</a:t>
            </a:r>
            <a:br>
              <a:rPr lang="en-US" sz="1000" dirty="0"/>
            </a:br>
            <a:r>
              <a:rPr lang="en-US" sz="1000" dirty="0"/>
              <a:t>and nonce=“—random number---”</a:t>
            </a:r>
          </a:p>
        </p:txBody>
      </p:sp>
      <p:cxnSp>
        <p:nvCxnSpPr>
          <p:cNvPr id="11" name="Straight Arrow Connector 10">
            <a:extLst>
              <a:ext uri="{FF2B5EF4-FFF2-40B4-BE49-F238E27FC236}">
                <a16:creationId xmlns:a16="http://schemas.microsoft.com/office/drawing/2014/main" id="{CE5DD6CF-0A27-024C-8FE9-4AB34CD300F5}"/>
              </a:ext>
            </a:extLst>
          </p:cNvPr>
          <p:cNvCxnSpPr/>
          <p:nvPr/>
        </p:nvCxnSpPr>
        <p:spPr>
          <a:xfrm>
            <a:off x="3092521" y="3310621"/>
            <a:ext cx="542304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56B789A5-BD47-C245-8596-7DB6EF164315}"/>
              </a:ext>
            </a:extLst>
          </p:cNvPr>
          <p:cNvSpPr txBox="1"/>
          <p:nvPr/>
        </p:nvSpPr>
        <p:spPr>
          <a:xfrm>
            <a:off x="3184990" y="3120548"/>
            <a:ext cx="3349374" cy="246221"/>
          </a:xfrm>
          <a:prstGeom prst="rect">
            <a:avLst/>
          </a:prstGeom>
          <a:noFill/>
        </p:spPr>
        <p:txBody>
          <a:bodyPr wrap="square" rtlCol="0">
            <a:spAutoFit/>
          </a:bodyPr>
          <a:lstStyle/>
          <a:p>
            <a:r>
              <a:rPr lang="en-US" sz="1000" dirty="0"/>
              <a:t>Browser prompts a popup to enter username and password</a:t>
            </a:r>
          </a:p>
        </p:txBody>
      </p:sp>
      <p:sp>
        <p:nvSpPr>
          <p:cNvPr id="13" name="TextBox 12">
            <a:extLst>
              <a:ext uri="{FF2B5EF4-FFF2-40B4-BE49-F238E27FC236}">
                <a16:creationId xmlns:a16="http://schemas.microsoft.com/office/drawing/2014/main" id="{8884DD48-18D2-0847-AD5A-52A39F6D550B}"/>
              </a:ext>
            </a:extLst>
          </p:cNvPr>
          <p:cNvSpPr txBox="1"/>
          <p:nvPr/>
        </p:nvSpPr>
        <p:spPr>
          <a:xfrm>
            <a:off x="3051426" y="3353092"/>
            <a:ext cx="3616502" cy="707886"/>
          </a:xfrm>
          <a:prstGeom prst="rect">
            <a:avLst/>
          </a:prstGeom>
          <a:noFill/>
        </p:spPr>
        <p:txBody>
          <a:bodyPr wrap="square" rtlCol="0">
            <a:spAutoFit/>
          </a:bodyPr>
          <a:lstStyle/>
          <a:p>
            <a:r>
              <a:rPr lang="en-US" sz="1000" dirty="0"/>
              <a:t>Create header </a:t>
            </a:r>
          </a:p>
          <a:p>
            <a:r>
              <a:rPr lang="en-US" sz="1000" dirty="0"/>
              <a:t>“</a:t>
            </a:r>
            <a:r>
              <a:rPr lang="en-US" sz="1000" dirty="0" err="1"/>
              <a:t>Autherization</a:t>
            </a:r>
            <a:r>
              <a:rPr lang="en-US" sz="1000" dirty="0"/>
              <a:t>=</a:t>
            </a:r>
            <a:r>
              <a:rPr lang="en-US" sz="1000" dirty="0" err="1"/>
              <a:t>Diagest</a:t>
            </a:r>
            <a:r>
              <a:rPr lang="en-US" sz="1000" dirty="0"/>
              <a:t> user=“username”</a:t>
            </a:r>
          </a:p>
          <a:p>
            <a:r>
              <a:rPr lang="en-US" sz="1000" dirty="0"/>
              <a:t>Response= &lt;response-value&gt;</a:t>
            </a:r>
          </a:p>
          <a:p>
            <a:r>
              <a:rPr lang="en-US" sz="1000" dirty="0"/>
              <a:t>Nonce=&lt;nonce-value&gt;</a:t>
            </a:r>
          </a:p>
        </p:txBody>
      </p:sp>
      <p:sp>
        <p:nvSpPr>
          <p:cNvPr id="20" name="TextBox 19">
            <a:extLst>
              <a:ext uri="{FF2B5EF4-FFF2-40B4-BE49-F238E27FC236}">
                <a16:creationId xmlns:a16="http://schemas.microsoft.com/office/drawing/2014/main" id="{90D96D87-5C08-7A4F-920E-3A384300DD8A}"/>
              </a:ext>
            </a:extLst>
          </p:cNvPr>
          <p:cNvSpPr txBox="1"/>
          <p:nvPr/>
        </p:nvSpPr>
        <p:spPr>
          <a:xfrm>
            <a:off x="4274646" y="616449"/>
            <a:ext cx="2259529" cy="369332"/>
          </a:xfrm>
          <a:prstGeom prst="rect">
            <a:avLst/>
          </a:prstGeom>
          <a:noFill/>
        </p:spPr>
        <p:txBody>
          <a:bodyPr wrap="none" rtlCol="0">
            <a:spAutoFit/>
          </a:bodyPr>
          <a:lstStyle/>
          <a:p>
            <a:r>
              <a:rPr lang="en-US" b="1" dirty="0"/>
              <a:t>Digest Authentication</a:t>
            </a:r>
          </a:p>
        </p:txBody>
      </p:sp>
      <p:sp>
        <p:nvSpPr>
          <p:cNvPr id="2" name="TextBox 1">
            <a:extLst>
              <a:ext uri="{FF2B5EF4-FFF2-40B4-BE49-F238E27FC236}">
                <a16:creationId xmlns:a16="http://schemas.microsoft.com/office/drawing/2014/main" id="{3AA68EDB-CD2C-7443-89DD-F8861524ADF7}"/>
              </a:ext>
            </a:extLst>
          </p:cNvPr>
          <p:cNvSpPr txBox="1"/>
          <p:nvPr/>
        </p:nvSpPr>
        <p:spPr>
          <a:xfrm>
            <a:off x="400693" y="5239820"/>
            <a:ext cx="5034336" cy="1200329"/>
          </a:xfrm>
          <a:prstGeom prst="rect">
            <a:avLst/>
          </a:prstGeom>
          <a:noFill/>
        </p:spPr>
        <p:txBody>
          <a:bodyPr wrap="square" rtlCol="0">
            <a:spAutoFit/>
          </a:bodyPr>
          <a:lstStyle/>
          <a:p>
            <a:r>
              <a:rPr lang="en-US" dirty="0"/>
              <a:t>How to calculate response-value?</a:t>
            </a:r>
            <a:br>
              <a:rPr lang="en-US" dirty="0"/>
            </a:br>
            <a:r>
              <a:rPr lang="en-US" dirty="0"/>
              <a:t>Hash1: MD5(</a:t>
            </a:r>
            <a:r>
              <a:rPr lang="en-US" dirty="0" err="1"/>
              <a:t>username:realm:password</a:t>
            </a:r>
            <a:r>
              <a:rPr lang="en-US" dirty="0"/>
              <a:t>)</a:t>
            </a:r>
          </a:p>
          <a:p>
            <a:r>
              <a:rPr lang="en-US" dirty="0"/>
              <a:t>Hash2: MD5(</a:t>
            </a:r>
            <a:r>
              <a:rPr lang="en-US" dirty="0" err="1"/>
              <a:t>HttpMethod:diagestUri</a:t>
            </a:r>
            <a:r>
              <a:rPr lang="en-US" dirty="0"/>
              <a:t>)</a:t>
            </a:r>
          </a:p>
          <a:p>
            <a:r>
              <a:rPr lang="en-US" dirty="0"/>
              <a:t>Response-value: MD5(Hash1:nonce:Hash2)</a:t>
            </a:r>
          </a:p>
        </p:txBody>
      </p:sp>
      <p:cxnSp>
        <p:nvCxnSpPr>
          <p:cNvPr id="26" name="Elbow Connector 25">
            <a:extLst>
              <a:ext uri="{FF2B5EF4-FFF2-40B4-BE49-F238E27FC236}">
                <a16:creationId xmlns:a16="http://schemas.microsoft.com/office/drawing/2014/main" id="{58002F8C-85B7-C44B-B6ED-3BE3D2826BA3}"/>
              </a:ext>
            </a:extLst>
          </p:cNvPr>
          <p:cNvCxnSpPr>
            <a:cxnSpLocks/>
          </p:cNvCxnSpPr>
          <p:nvPr/>
        </p:nvCxnSpPr>
        <p:spPr>
          <a:xfrm rot="10800000" flipV="1">
            <a:off x="8499294" y="3482966"/>
            <a:ext cx="1522291" cy="513599"/>
          </a:xfrm>
          <a:prstGeom prst="bentConnector3">
            <a:avLst>
              <a:gd name="adj1" fmla="val 120191"/>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A7F321D8-E1AD-1647-916A-1777210207F7}"/>
              </a:ext>
            </a:extLst>
          </p:cNvPr>
          <p:cNvSpPr txBox="1"/>
          <p:nvPr/>
        </p:nvSpPr>
        <p:spPr>
          <a:xfrm>
            <a:off x="6933344" y="3565131"/>
            <a:ext cx="1715784" cy="400110"/>
          </a:xfrm>
          <a:prstGeom prst="rect">
            <a:avLst/>
          </a:prstGeom>
          <a:noFill/>
        </p:spPr>
        <p:txBody>
          <a:bodyPr wrap="square" rtlCol="0">
            <a:spAutoFit/>
          </a:bodyPr>
          <a:lstStyle/>
          <a:p>
            <a:r>
              <a:rPr lang="en-US" sz="1000" dirty="0"/>
              <a:t>Server compute digest hash and verify</a:t>
            </a:r>
          </a:p>
        </p:txBody>
      </p:sp>
      <p:cxnSp>
        <p:nvCxnSpPr>
          <p:cNvPr id="31" name="Straight Arrow Connector 30">
            <a:extLst>
              <a:ext uri="{FF2B5EF4-FFF2-40B4-BE49-F238E27FC236}">
                <a16:creationId xmlns:a16="http://schemas.microsoft.com/office/drawing/2014/main" id="{195F94FD-E1DA-F547-BFB8-73D507BFFD0B}"/>
              </a:ext>
            </a:extLst>
          </p:cNvPr>
          <p:cNvCxnSpPr/>
          <p:nvPr/>
        </p:nvCxnSpPr>
        <p:spPr>
          <a:xfrm>
            <a:off x="3092520" y="4373366"/>
            <a:ext cx="5423043" cy="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32" name="TextBox 31">
            <a:extLst>
              <a:ext uri="{FF2B5EF4-FFF2-40B4-BE49-F238E27FC236}">
                <a16:creationId xmlns:a16="http://schemas.microsoft.com/office/drawing/2014/main" id="{3B8AF6E8-801F-914F-96EE-6D1D9CC8419B}"/>
              </a:ext>
            </a:extLst>
          </p:cNvPr>
          <p:cNvSpPr txBox="1"/>
          <p:nvPr/>
        </p:nvSpPr>
        <p:spPr>
          <a:xfrm>
            <a:off x="7239859" y="4333443"/>
            <a:ext cx="1715784" cy="246221"/>
          </a:xfrm>
          <a:prstGeom prst="rect">
            <a:avLst/>
          </a:prstGeom>
          <a:noFill/>
        </p:spPr>
        <p:txBody>
          <a:bodyPr wrap="square" rtlCol="0">
            <a:spAutoFit/>
          </a:bodyPr>
          <a:lstStyle/>
          <a:p>
            <a:r>
              <a:rPr lang="en-US" sz="1000" dirty="0"/>
              <a:t>Redirect to landing </a:t>
            </a:r>
            <a:r>
              <a:rPr lang="en-US" sz="1000" dirty="0" err="1"/>
              <a:t>url</a:t>
            </a:r>
            <a:endParaRPr lang="en-US" sz="1000" dirty="0"/>
          </a:p>
        </p:txBody>
      </p:sp>
    </p:spTree>
    <p:extLst>
      <p:ext uri="{BB962C8B-B14F-4D97-AF65-F5344CB8AC3E}">
        <p14:creationId xmlns:p14="http://schemas.microsoft.com/office/powerpoint/2010/main" val="1176947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B86F1BC-C5B9-0644-9374-6593B9318BC0}"/>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b="1">
                <a:solidFill>
                  <a:srgbClr val="FFFFFF"/>
                </a:solidFill>
                <a:latin typeface="+mj-lt"/>
                <a:ea typeface="+mj-ea"/>
                <a:cs typeface="+mj-cs"/>
              </a:rPr>
              <a:t>What are the options available for storing password in an encrypted way in Spring Security?</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ell phone&#10;&#10;Description automatically generated">
            <a:extLst>
              <a:ext uri="{FF2B5EF4-FFF2-40B4-BE49-F238E27FC236}">
                <a16:creationId xmlns:a16="http://schemas.microsoft.com/office/drawing/2014/main" id="{47D4EEBF-05E0-4646-A028-2B33DEF3008B}"/>
              </a:ext>
            </a:extLst>
          </p:cNvPr>
          <p:cNvPicPr>
            <a:picLocks noChangeAspect="1"/>
          </p:cNvPicPr>
          <p:nvPr/>
        </p:nvPicPr>
        <p:blipFill>
          <a:blip r:embed="rId2"/>
          <a:stretch>
            <a:fillRect/>
          </a:stretch>
        </p:blipFill>
        <p:spPr>
          <a:xfrm>
            <a:off x="331567" y="2966179"/>
            <a:ext cx="5455917" cy="2918915"/>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ell phone&#10;&#10;Description automatically generated">
            <a:extLst>
              <a:ext uri="{FF2B5EF4-FFF2-40B4-BE49-F238E27FC236}">
                <a16:creationId xmlns:a16="http://schemas.microsoft.com/office/drawing/2014/main" id="{5E46BB6A-B8E9-024E-A137-3A7205806E6B}"/>
              </a:ext>
            </a:extLst>
          </p:cNvPr>
          <p:cNvPicPr>
            <a:picLocks noChangeAspect="1"/>
          </p:cNvPicPr>
          <p:nvPr/>
        </p:nvPicPr>
        <p:blipFill>
          <a:blip r:embed="rId3"/>
          <a:stretch>
            <a:fillRect/>
          </a:stretch>
        </p:blipFill>
        <p:spPr>
          <a:xfrm>
            <a:off x="6445073" y="3539051"/>
            <a:ext cx="5455917" cy="1773171"/>
          </a:xfrm>
          <a:prstGeom prst="rect">
            <a:avLst/>
          </a:prstGeom>
        </p:spPr>
      </p:pic>
    </p:spTree>
    <p:extLst>
      <p:ext uri="{BB962C8B-B14F-4D97-AF65-F5344CB8AC3E}">
        <p14:creationId xmlns:p14="http://schemas.microsoft.com/office/powerpoint/2010/main" val="4081570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90A224-AD70-2A44-941D-566FB2077032}"/>
              </a:ext>
            </a:extLst>
          </p:cNvPr>
          <p:cNvSpPr txBox="1"/>
          <p:nvPr/>
        </p:nvSpPr>
        <p:spPr>
          <a:xfrm>
            <a:off x="4335696" y="399470"/>
            <a:ext cx="2789161" cy="369332"/>
          </a:xfrm>
          <a:prstGeom prst="rect">
            <a:avLst/>
          </a:prstGeom>
          <a:noFill/>
        </p:spPr>
        <p:txBody>
          <a:bodyPr wrap="none" rtlCol="0">
            <a:spAutoFit/>
          </a:bodyPr>
          <a:lstStyle/>
          <a:p>
            <a:r>
              <a:rPr lang="en-US" b="1" dirty="0"/>
              <a:t>Form Based Authentication</a:t>
            </a:r>
          </a:p>
        </p:txBody>
      </p:sp>
      <p:pic>
        <p:nvPicPr>
          <p:cNvPr id="19" name="Picture 18" descr="A close up of a device&#10;&#10;Description automatically generated">
            <a:extLst>
              <a:ext uri="{FF2B5EF4-FFF2-40B4-BE49-F238E27FC236}">
                <a16:creationId xmlns:a16="http://schemas.microsoft.com/office/drawing/2014/main" id="{08F00D7C-912A-844F-91D5-AF8A97DF0A1D}"/>
              </a:ext>
            </a:extLst>
          </p:cNvPr>
          <p:cNvPicPr>
            <a:picLocks noChangeAspect="1"/>
          </p:cNvPicPr>
          <p:nvPr/>
        </p:nvPicPr>
        <p:blipFill>
          <a:blip r:embed="rId2"/>
          <a:stretch>
            <a:fillRect/>
          </a:stretch>
        </p:blipFill>
        <p:spPr>
          <a:xfrm>
            <a:off x="794820" y="768802"/>
            <a:ext cx="10109200" cy="4864100"/>
          </a:xfrm>
          <a:prstGeom prst="rect">
            <a:avLst/>
          </a:prstGeom>
        </p:spPr>
      </p:pic>
      <p:sp>
        <p:nvSpPr>
          <p:cNvPr id="20" name="TextBox 19">
            <a:extLst>
              <a:ext uri="{FF2B5EF4-FFF2-40B4-BE49-F238E27FC236}">
                <a16:creationId xmlns:a16="http://schemas.microsoft.com/office/drawing/2014/main" id="{665B9A50-02B3-FD4C-B433-65CB10BD70D1}"/>
              </a:ext>
            </a:extLst>
          </p:cNvPr>
          <p:cNvSpPr txBox="1"/>
          <p:nvPr/>
        </p:nvSpPr>
        <p:spPr>
          <a:xfrm>
            <a:off x="154112" y="5632902"/>
            <a:ext cx="12203790" cy="1200329"/>
          </a:xfrm>
          <a:prstGeom prst="rect">
            <a:avLst/>
          </a:prstGeom>
          <a:noFill/>
        </p:spPr>
        <p:txBody>
          <a:bodyPr wrap="none" rtlCol="0">
            <a:spAutoFit/>
          </a:bodyPr>
          <a:lstStyle/>
          <a:p>
            <a:r>
              <a:rPr lang="en-US" dirty="0"/>
              <a:t>Whenever you submit a Form, server will generate a JSESSION_ID (session). Which is not sufficient. Because, your subsequent</a:t>
            </a:r>
          </a:p>
          <a:p>
            <a:r>
              <a:rPr lang="en-US" dirty="0"/>
              <a:t>Request will be handled by Malicious site. How to avoid this? You have to enable the CSRF in your server to generate a Cross Site</a:t>
            </a:r>
          </a:p>
          <a:p>
            <a:r>
              <a:rPr lang="en-US" dirty="0"/>
              <a:t>Request Forgery unique id. Which is recommended for POST and PUT operation.</a:t>
            </a:r>
            <a:br>
              <a:rPr lang="en-US" dirty="0"/>
            </a:br>
            <a:r>
              <a:rPr lang="en-US" dirty="0"/>
              <a:t>In Spring Security, we have a filter called </a:t>
            </a:r>
            <a:r>
              <a:rPr lang="en-US" dirty="0" err="1"/>
              <a:t>CsrfFilter</a:t>
            </a:r>
            <a:r>
              <a:rPr lang="en-US" dirty="0"/>
              <a:t>.</a:t>
            </a:r>
          </a:p>
        </p:txBody>
      </p:sp>
    </p:spTree>
    <p:extLst>
      <p:ext uri="{BB962C8B-B14F-4D97-AF65-F5344CB8AC3E}">
        <p14:creationId xmlns:p14="http://schemas.microsoft.com/office/powerpoint/2010/main" val="2379339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96EAB-863E-AD42-9CBC-2CA8FF839FA2}"/>
              </a:ext>
            </a:extLst>
          </p:cNvPr>
          <p:cNvSpPr/>
          <p:nvPr/>
        </p:nvSpPr>
        <p:spPr>
          <a:xfrm>
            <a:off x="6095999" y="3429000"/>
            <a:ext cx="1709057" cy="815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Dispatcher Servlet</a:t>
            </a:r>
          </a:p>
        </p:txBody>
      </p:sp>
      <p:cxnSp>
        <p:nvCxnSpPr>
          <p:cNvPr id="6" name="Straight Arrow Connector 5">
            <a:extLst>
              <a:ext uri="{FF2B5EF4-FFF2-40B4-BE49-F238E27FC236}">
                <a16:creationId xmlns:a16="http://schemas.microsoft.com/office/drawing/2014/main" id="{7334D94B-EB15-A944-98C3-A5FCB131196A}"/>
              </a:ext>
            </a:extLst>
          </p:cNvPr>
          <p:cNvCxnSpPr>
            <a:cxnSpLocks/>
            <a:endCxn id="7" idx="2"/>
          </p:cNvCxnSpPr>
          <p:nvPr/>
        </p:nvCxnSpPr>
        <p:spPr>
          <a:xfrm flipV="1">
            <a:off x="7617277" y="2952833"/>
            <a:ext cx="669473" cy="6309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 name="Oval 6">
            <a:extLst>
              <a:ext uri="{FF2B5EF4-FFF2-40B4-BE49-F238E27FC236}">
                <a16:creationId xmlns:a16="http://schemas.microsoft.com/office/drawing/2014/main" id="{0F28D5A6-EBE7-0F42-B627-8002F94589AD}"/>
              </a:ext>
            </a:extLst>
          </p:cNvPr>
          <p:cNvSpPr/>
          <p:nvPr/>
        </p:nvSpPr>
        <p:spPr>
          <a:xfrm>
            <a:off x="8286750" y="2631467"/>
            <a:ext cx="1787978" cy="6427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Controller1</a:t>
            </a:r>
          </a:p>
        </p:txBody>
      </p:sp>
      <p:cxnSp>
        <p:nvCxnSpPr>
          <p:cNvPr id="8" name="Straight Arrow Connector 7">
            <a:extLst>
              <a:ext uri="{FF2B5EF4-FFF2-40B4-BE49-F238E27FC236}">
                <a16:creationId xmlns:a16="http://schemas.microsoft.com/office/drawing/2014/main" id="{EFE64AC8-8107-C348-93FC-2AE8BDB913C6}"/>
              </a:ext>
            </a:extLst>
          </p:cNvPr>
          <p:cNvCxnSpPr>
            <a:cxnSpLocks/>
            <a:stCxn id="4" idx="5"/>
          </p:cNvCxnSpPr>
          <p:nvPr/>
        </p:nvCxnSpPr>
        <p:spPr>
          <a:xfrm>
            <a:off x="7554770" y="4125319"/>
            <a:ext cx="998680" cy="5256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4C2EF32C-5F01-8D40-8646-E8A8DA38E9BA}"/>
              </a:ext>
            </a:extLst>
          </p:cNvPr>
          <p:cNvSpPr/>
          <p:nvPr/>
        </p:nvSpPr>
        <p:spPr>
          <a:xfrm>
            <a:off x="8553450" y="4324994"/>
            <a:ext cx="1787978" cy="6427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Controller2</a:t>
            </a:r>
          </a:p>
        </p:txBody>
      </p:sp>
      <p:sp>
        <p:nvSpPr>
          <p:cNvPr id="28" name="Rectangle 27">
            <a:extLst>
              <a:ext uri="{FF2B5EF4-FFF2-40B4-BE49-F238E27FC236}">
                <a16:creationId xmlns:a16="http://schemas.microsoft.com/office/drawing/2014/main" id="{EA1739DA-E99B-4847-976E-50792FA35CCE}"/>
              </a:ext>
            </a:extLst>
          </p:cNvPr>
          <p:cNvSpPr/>
          <p:nvPr/>
        </p:nvSpPr>
        <p:spPr>
          <a:xfrm>
            <a:off x="4078840" y="1304818"/>
            <a:ext cx="3475930" cy="780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196E96-2DCD-D542-9E08-56636C99F209}"/>
              </a:ext>
            </a:extLst>
          </p:cNvPr>
          <p:cNvGrpSpPr/>
          <p:nvPr/>
        </p:nvGrpSpPr>
        <p:grpSpPr>
          <a:xfrm>
            <a:off x="4202130" y="1448656"/>
            <a:ext cx="3212389" cy="482883"/>
            <a:chOff x="4202130" y="1448656"/>
            <a:chExt cx="3212389" cy="482883"/>
          </a:xfrm>
        </p:grpSpPr>
        <p:sp>
          <p:nvSpPr>
            <p:cNvPr id="20" name="Oval 19">
              <a:extLst>
                <a:ext uri="{FF2B5EF4-FFF2-40B4-BE49-F238E27FC236}">
                  <a16:creationId xmlns:a16="http://schemas.microsoft.com/office/drawing/2014/main" id="{2A85321D-AB75-C94C-87D9-8BC97A402218}"/>
                </a:ext>
              </a:extLst>
            </p:cNvPr>
            <p:cNvSpPr/>
            <p:nvPr/>
          </p:nvSpPr>
          <p:spPr>
            <a:xfrm>
              <a:off x="4202130" y="1448656"/>
              <a:ext cx="575353" cy="472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F1</a:t>
              </a:r>
            </a:p>
          </p:txBody>
        </p:sp>
        <p:sp>
          <p:nvSpPr>
            <p:cNvPr id="21" name="Oval 20">
              <a:extLst>
                <a:ext uri="{FF2B5EF4-FFF2-40B4-BE49-F238E27FC236}">
                  <a16:creationId xmlns:a16="http://schemas.microsoft.com/office/drawing/2014/main" id="{B7E340AC-4043-0C42-B047-A193DA8096CE}"/>
                </a:ext>
              </a:extLst>
            </p:cNvPr>
            <p:cNvSpPr/>
            <p:nvPr/>
          </p:nvSpPr>
          <p:spPr>
            <a:xfrm>
              <a:off x="6839166" y="1458928"/>
              <a:ext cx="575353" cy="472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F5</a:t>
              </a:r>
            </a:p>
          </p:txBody>
        </p:sp>
        <p:sp>
          <p:nvSpPr>
            <p:cNvPr id="22" name="Oval 21">
              <a:extLst>
                <a:ext uri="{FF2B5EF4-FFF2-40B4-BE49-F238E27FC236}">
                  <a16:creationId xmlns:a16="http://schemas.microsoft.com/office/drawing/2014/main" id="{77E11862-2A5F-9746-A7EF-BFBB669100C9}"/>
                </a:ext>
              </a:extLst>
            </p:cNvPr>
            <p:cNvSpPr/>
            <p:nvPr/>
          </p:nvSpPr>
          <p:spPr>
            <a:xfrm>
              <a:off x="4858043" y="1457217"/>
              <a:ext cx="575353" cy="472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F2</a:t>
              </a:r>
            </a:p>
          </p:txBody>
        </p:sp>
        <p:sp>
          <p:nvSpPr>
            <p:cNvPr id="23" name="Oval 22">
              <a:extLst>
                <a:ext uri="{FF2B5EF4-FFF2-40B4-BE49-F238E27FC236}">
                  <a16:creationId xmlns:a16="http://schemas.microsoft.com/office/drawing/2014/main" id="{D79307F5-D730-F14C-A00C-DDFD7CF2A8AB}"/>
                </a:ext>
              </a:extLst>
            </p:cNvPr>
            <p:cNvSpPr/>
            <p:nvPr/>
          </p:nvSpPr>
          <p:spPr>
            <a:xfrm>
              <a:off x="5520646" y="1457217"/>
              <a:ext cx="575353" cy="472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F3</a:t>
              </a:r>
            </a:p>
          </p:txBody>
        </p:sp>
        <p:sp>
          <p:nvSpPr>
            <p:cNvPr id="24" name="Oval 23">
              <a:extLst>
                <a:ext uri="{FF2B5EF4-FFF2-40B4-BE49-F238E27FC236}">
                  <a16:creationId xmlns:a16="http://schemas.microsoft.com/office/drawing/2014/main" id="{54AECD54-CF98-9746-8B76-8E9343B7AC99}"/>
                </a:ext>
              </a:extLst>
            </p:cNvPr>
            <p:cNvSpPr/>
            <p:nvPr/>
          </p:nvSpPr>
          <p:spPr>
            <a:xfrm>
              <a:off x="6183249" y="1458928"/>
              <a:ext cx="575353" cy="472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F3</a:t>
              </a:r>
            </a:p>
          </p:txBody>
        </p:sp>
      </p:grpSp>
      <p:sp>
        <p:nvSpPr>
          <p:cNvPr id="25" name="TextBox 24">
            <a:extLst>
              <a:ext uri="{FF2B5EF4-FFF2-40B4-BE49-F238E27FC236}">
                <a16:creationId xmlns:a16="http://schemas.microsoft.com/office/drawing/2014/main" id="{B571BCEA-86EA-464C-ABC6-2E784FB04AF6}"/>
              </a:ext>
            </a:extLst>
          </p:cNvPr>
          <p:cNvSpPr txBox="1"/>
          <p:nvPr/>
        </p:nvSpPr>
        <p:spPr>
          <a:xfrm>
            <a:off x="154112" y="6185043"/>
            <a:ext cx="9199826" cy="369332"/>
          </a:xfrm>
          <a:prstGeom prst="rect">
            <a:avLst/>
          </a:prstGeom>
          <a:noFill/>
        </p:spPr>
        <p:txBody>
          <a:bodyPr wrap="none" rtlCol="0">
            <a:spAutoFit/>
          </a:bodyPr>
          <a:lstStyle/>
          <a:p>
            <a:r>
              <a:rPr lang="en-US" dirty="0"/>
              <a:t>F1:AuthenticationFilter, F2:Authorization, F3:Logout, F4:CrossSiteReqForgery, F5:RememberMe, </a:t>
            </a:r>
          </a:p>
        </p:txBody>
      </p:sp>
      <p:sp>
        <p:nvSpPr>
          <p:cNvPr id="29" name="TextBox 28">
            <a:extLst>
              <a:ext uri="{FF2B5EF4-FFF2-40B4-BE49-F238E27FC236}">
                <a16:creationId xmlns:a16="http://schemas.microsoft.com/office/drawing/2014/main" id="{6DCB5C6C-644A-DD45-8A13-EC5ADB0990A3}"/>
              </a:ext>
            </a:extLst>
          </p:cNvPr>
          <p:cNvSpPr txBox="1"/>
          <p:nvPr/>
        </p:nvSpPr>
        <p:spPr>
          <a:xfrm>
            <a:off x="4489806" y="968878"/>
            <a:ext cx="2470485" cy="369332"/>
          </a:xfrm>
          <a:prstGeom prst="rect">
            <a:avLst/>
          </a:prstGeom>
          <a:noFill/>
        </p:spPr>
        <p:txBody>
          <a:bodyPr wrap="none" rtlCol="0">
            <a:spAutoFit/>
          </a:bodyPr>
          <a:lstStyle/>
          <a:p>
            <a:r>
              <a:rPr lang="en-US" dirty="0"/>
              <a:t>Google Chain of Filters 1</a:t>
            </a:r>
          </a:p>
        </p:txBody>
      </p:sp>
      <p:sp>
        <p:nvSpPr>
          <p:cNvPr id="30" name="Oval 29">
            <a:extLst>
              <a:ext uri="{FF2B5EF4-FFF2-40B4-BE49-F238E27FC236}">
                <a16:creationId xmlns:a16="http://schemas.microsoft.com/office/drawing/2014/main" id="{35C00DAD-2BD3-0B43-A4B0-31CE1812F625}"/>
              </a:ext>
            </a:extLst>
          </p:cNvPr>
          <p:cNvSpPr/>
          <p:nvPr/>
        </p:nvSpPr>
        <p:spPr>
          <a:xfrm>
            <a:off x="1202075" y="3113070"/>
            <a:ext cx="3105945" cy="912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DelegatingFilterProxy</a:t>
            </a:r>
            <a:endParaRPr lang="en-US" dirty="0"/>
          </a:p>
        </p:txBody>
      </p:sp>
      <p:cxnSp>
        <p:nvCxnSpPr>
          <p:cNvPr id="33" name="Straight Arrow Connector 32">
            <a:extLst>
              <a:ext uri="{FF2B5EF4-FFF2-40B4-BE49-F238E27FC236}">
                <a16:creationId xmlns:a16="http://schemas.microsoft.com/office/drawing/2014/main" id="{5BC96CCA-C934-044C-8877-F6DECB2F6F22}"/>
              </a:ext>
            </a:extLst>
          </p:cNvPr>
          <p:cNvCxnSpPr>
            <a:endCxn id="30" idx="3"/>
          </p:cNvCxnSpPr>
          <p:nvPr/>
        </p:nvCxnSpPr>
        <p:spPr>
          <a:xfrm flipV="1">
            <a:off x="565079" y="3892227"/>
            <a:ext cx="1091851" cy="10754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FD723BE4-8C6B-B141-989D-DEAE1828FB3F}"/>
              </a:ext>
            </a:extLst>
          </p:cNvPr>
          <p:cNvSpPr txBox="1"/>
          <p:nvPr/>
        </p:nvSpPr>
        <p:spPr>
          <a:xfrm>
            <a:off x="0" y="4868659"/>
            <a:ext cx="1494640" cy="369332"/>
          </a:xfrm>
          <a:prstGeom prst="rect">
            <a:avLst/>
          </a:prstGeom>
          <a:noFill/>
        </p:spPr>
        <p:txBody>
          <a:bodyPr wrap="none" rtlCol="0">
            <a:spAutoFit/>
          </a:bodyPr>
          <a:lstStyle/>
          <a:p>
            <a:r>
              <a:rPr lang="en-US" dirty="0"/>
              <a:t>Client request</a:t>
            </a:r>
          </a:p>
        </p:txBody>
      </p:sp>
      <p:sp>
        <p:nvSpPr>
          <p:cNvPr id="35" name="TextBox 34">
            <a:extLst>
              <a:ext uri="{FF2B5EF4-FFF2-40B4-BE49-F238E27FC236}">
                <a16:creationId xmlns:a16="http://schemas.microsoft.com/office/drawing/2014/main" id="{F47FBBAC-B0F9-DC4D-935A-0B3D3931D822}"/>
              </a:ext>
            </a:extLst>
          </p:cNvPr>
          <p:cNvSpPr txBox="1"/>
          <p:nvPr/>
        </p:nvSpPr>
        <p:spPr>
          <a:xfrm>
            <a:off x="1006867" y="4335694"/>
            <a:ext cx="301686" cy="369332"/>
          </a:xfrm>
          <a:prstGeom prst="rect">
            <a:avLst/>
          </a:prstGeom>
          <a:noFill/>
        </p:spPr>
        <p:txBody>
          <a:bodyPr wrap="none" rtlCol="0">
            <a:spAutoFit/>
          </a:bodyPr>
          <a:lstStyle/>
          <a:p>
            <a:r>
              <a:rPr lang="en-US" dirty="0"/>
              <a:t>1</a:t>
            </a:r>
          </a:p>
        </p:txBody>
      </p:sp>
      <p:sp>
        <p:nvSpPr>
          <p:cNvPr id="36" name="Oval 35">
            <a:extLst>
              <a:ext uri="{FF2B5EF4-FFF2-40B4-BE49-F238E27FC236}">
                <a16:creationId xmlns:a16="http://schemas.microsoft.com/office/drawing/2014/main" id="{AE59002E-B547-FA4F-940B-ADC6C7CB1DA3}"/>
              </a:ext>
            </a:extLst>
          </p:cNvPr>
          <p:cNvSpPr/>
          <p:nvPr/>
        </p:nvSpPr>
        <p:spPr>
          <a:xfrm>
            <a:off x="103957" y="1552841"/>
            <a:ext cx="3105945" cy="912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FilterChainProxy</a:t>
            </a:r>
            <a:endParaRPr lang="en-US" dirty="0"/>
          </a:p>
        </p:txBody>
      </p:sp>
      <p:cxnSp>
        <p:nvCxnSpPr>
          <p:cNvPr id="38" name="Straight Arrow Connector 37">
            <a:extLst>
              <a:ext uri="{FF2B5EF4-FFF2-40B4-BE49-F238E27FC236}">
                <a16:creationId xmlns:a16="http://schemas.microsoft.com/office/drawing/2014/main" id="{5C0C8952-EAE1-624D-9C1C-D0D467A0EDBC}"/>
              </a:ext>
            </a:extLst>
          </p:cNvPr>
          <p:cNvCxnSpPr>
            <a:stCxn id="30" idx="1"/>
            <a:endCxn id="36" idx="4"/>
          </p:cNvCxnSpPr>
          <p:nvPr/>
        </p:nvCxnSpPr>
        <p:spPr>
          <a:xfrm flipV="1">
            <a:off x="1656930" y="2465680"/>
            <a:ext cx="0" cy="7810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237CAF60-E5A3-8E45-9AA2-931F67F4BA12}"/>
              </a:ext>
            </a:extLst>
          </p:cNvPr>
          <p:cNvSpPr txBox="1"/>
          <p:nvPr/>
        </p:nvSpPr>
        <p:spPr>
          <a:xfrm>
            <a:off x="1355243" y="2741823"/>
            <a:ext cx="301686" cy="369332"/>
          </a:xfrm>
          <a:prstGeom prst="rect">
            <a:avLst/>
          </a:prstGeom>
          <a:noFill/>
        </p:spPr>
        <p:txBody>
          <a:bodyPr wrap="none" rtlCol="0">
            <a:spAutoFit/>
          </a:bodyPr>
          <a:lstStyle/>
          <a:p>
            <a:r>
              <a:rPr lang="en-US" dirty="0"/>
              <a:t>2</a:t>
            </a:r>
          </a:p>
        </p:txBody>
      </p:sp>
      <p:cxnSp>
        <p:nvCxnSpPr>
          <p:cNvPr id="41" name="Straight Arrow Connector 40">
            <a:extLst>
              <a:ext uri="{FF2B5EF4-FFF2-40B4-BE49-F238E27FC236}">
                <a16:creationId xmlns:a16="http://schemas.microsoft.com/office/drawing/2014/main" id="{E8D54A45-F137-C14E-9534-76AF24E45E92}"/>
              </a:ext>
            </a:extLst>
          </p:cNvPr>
          <p:cNvCxnSpPr>
            <a:stCxn id="36" idx="6"/>
            <a:endCxn id="28" idx="1"/>
          </p:cNvCxnSpPr>
          <p:nvPr/>
        </p:nvCxnSpPr>
        <p:spPr>
          <a:xfrm flipV="1">
            <a:off x="3209902" y="1695236"/>
            <a:ext cx="868938" cy="3140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TextBox 41">
            <a:extLst>
              <a:ext uri="{FF2B5EF4-FFF2-40B4-BE49-F238E27FC236}">
                <a16:creationId xmlns:a16="http://schemas.microsoft.com/office/drawing/2014/main" id="{A0CD00C0-D2CB-BC45-824A-B5D957EFEA0F}"/>
              </a:ext>
            </a:extLst>
          </p:cNvPr>
          <p:cNvSpPr txBox="1"/>
          <p:nvPr/>
        </p:nvSpPr>
        <p:spPr>
          <a:xfrm>
            <a:off x="3493528" y="1551935"/>
            <a:ext cx="301686" cy="369332"/>
          </a:xfrm>
          <a:prstGeom prst="rect">
            <a:avLst/>
          </a:prstGeom>
          <a:noFill/>
        </p:spPr>
        <p:txBody>
          <a:bodyPr wrap="none" rtlCol="0">
            <a:spAutoFit/>
          </a:bodyPr>
          <a:lstStyle/>
          <a:p>
            <a:r>
              <a:rPr lang="en-US" dirty="0"/>
              <a:t>3</a:t>
            </a:r>
          </a:p>
        </p:txBody>
      </p:sp>
      <p:sp>
        <p:nvSpPr>
          <p:cNvPr id="43" name="Rectangle 42">
            <a:extLst>
              <a:ext uri="{FF2B5EF4-FFF2-40B4-BE49-F238E27FC236}">
                <a16:creationId xmlns:a16="http://schemas.microsoft.com/office/drawing/2014/main" id="{9D3F9D20-E5C2-A147-8C3F-9EA0DFB5108B}"/>
              </a:ext>
            </a:extLst>
          </p:cNvPr>
          <p:cNvSpPr/>
          <p:nvPr/>
        </p:nvSpPr>
        <p:spPr>
          <a:xfrm>
            <a:off x="8054110" y="1270922"/>
            <a:ext cx="3475930" cy="780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EA211315-147C-8349-BA8B-B7A0DD0398FB}"/>
              </a:ext>
            </a:extLst>
          </p:cNvPr>
          <p:cNvGrpSpPr/>
          <p:nvPr/>
        </p:nvGrpSpPr>
        <p:grpSpPr>
          <a:xfrm>
            <a:off x="8200408" y="1414150"/>
            <a:ext cx="3212389" cy="482883"/>
            <a:chOff x="4202130" y="1448656"/>
            <a:chExt cx="3212389" cy="482883"/>
          </a:xfrm>
        </p:grpSpPr>
        <p:sp>
          <p:nvSpPr>
            <p:cNvPr id="45" name="Oval 44">
              <a:extLst>
                <a:ext uri="{FF2B5EF4-FFF2-40B4-BE49-F238E27FC236}">
                  <a16:creationId xmlns:a16="http://schemas.microsoft.com/office/drawing/2014/main" id="{2ED62EF9-B3DD-CC49-97E1-76908B95463B}"/>
                </a:ext>
              </a:extLst>
            </p:cNvPr>
            <p:cNvSpPr/>
            <p:nvPr/>
          </p:nvSpPr>
          <p:spPr>
            <a:xfrm>
              <a:off x="4202130" y="1448656"/>
              <a:ext cx="575353" cy="472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F1</a:t>
              </a:r>
            </a:p>
          </p:txBody>
        </p:sp>
        <p:sp>
          <p:nvSpPr>
            <p:cNvPr id="46" name="Oval 45">
              <a:extLst>
                <a:ext uri="{FF2B5EF4-FFF2-40B4-BE49-F238E27FC236}">
                  <a16:creationId xmlns:a16="http://schemas.microsoft.com/office/drawing/2014/main" id="{1146C9FC-26A5-7348-B52D-BEA63571AE93}"/>
                </a:ext>
              </a:extLst>
            </p:cNvPr>
            <p:cNvSpPr/>
            <p:nvPr/>
          </p:nvSpPr>
          <p:spPr>
            <a:xfrm>
              <a:off x="6839166" y="1458928"/>
              <a:ext cx="575353" cy="472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F5</a:t>
              </a:r>
            </a:p>
          </p:txBody>
        </p:sp>
        <p:sp>
          <p:nvSpPr>
            <p:cNvPr id="47" name="Oval 46">
              <a:extLst>
                <a:ext uri="{FF2B5EF4-FFF2-40B4-BE49-F238E27FC236}">
                  <a16:creationId xmlns:a16="http://schemas.microsoft.com/office/drawing/2014/main" id="{2A85B13A-59F7-7147-BB2B-305F450D123D}"/>
                </a:ext>
              </a:extLst>
            </p:cNvPr>
            <p:cNvSpPr/>
            <p:nvPr/>
          </p:nvSpPr>
          <p:spPr>
            <a:xfrm>
              <a:off x="4858043" y="1457217"/>
              <a:ext cx="575353" cy="472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F2</a:t>
              </a:r>
            </a:p>
          </p:txBody>
        </p:sp>
        <p:sp>
          <p:nvSpPr>
            <p:cNvPr id="48" name="Oval 47">
              <a:extLst>
                <a:ext uri="{FF2B5EF4-FFF2-40B4-BE49-F238E27FC236}">
                  <a16:creationId xmlns:a16="http://schemas.microsoft.com/office/drawing/2014/main" id="{E344C970-252C-384A-A07C-A1314062E6F6}"/>
                </a:ext>
              </a:extLst>
            </p:cNvPr>
            <p:cNvSpPr/>
            <p:nvPr/>
          </p:nvSpPr>
          <p:spPr>
            <a:xfrm>
              <a:off x="5520646" y="1457217"/>
              <a:ext cx="575353" cy="472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F3</a:t>
              </a:r>
            </a:p>
          </p:txBody>
        </p:sp>
        <p:sp>
          <p:nvSpPr>
            <p:cNvPr id="49" name="Oval 48">
              <a:extLst>
                <a:ext uri="{FF2B5EF4-FFF2-40B4-BE49-F238E27FC236}">
                  <a16:creationId xmlns:a16="http://schemas.microsoft.com/office/drawing/2014/main" id="{A43D6E5F-A300-FF41-8D7C-ED2192D59931}"/>
                </a:ext>
              </a:extLst>
            </p:cNvPr>
            <p:cNvSpPr/>
            <p:nvPr/>
          </p:nvSpPr>
          <p:spPr>
            <a:xfrm>
              <a:off x="6183249" y="1458928"/>
              <a:ext cx="575353" cy="472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F3</a:t>
              </a:r>
            </a:p>
          </p:txBody>
        </p:sp>
      </p:grpSp>
      <p:sp>
        <p:nvSpPr>
          <p:cNvPr id="50" name="TextBox 49">
            <a:extLst>
              <a:ext uri="{FF2B5EF4-FFF2-40B4-BE49-F238E27FC236}">
                <a16:creationId xmlns:a16="http://schemas.microsoft.com/office/drawing/2014/main" id="{08AC3C60-C913-3547-9FD6-94D963E94D26}"/>
              </a:ext>
            </a:extLst>
          </p:cNvPr>
          <p:cNvSpPr txBox="1"/>
          <p:nvPr/>
        </p:nvSpPr>
        <p:spPr>
          <a:xfrm>
            <a:off x="8428420" y="928443"/>
            <a:ext cx="2696700" cy="369332"/>
          </a:xfrm>
          <a:prstGeom prst="rect">
            <a:avLst/>
          </a:prstGeom>
          <a:noFill/>
        </p:spPr>
        <p:txBody>
          <a:bodyPr wrap="none" rtlCol="0">
            <a:spAutoFit/>
          </a:bodyPr>
          <a:lstStyle/>
          <a:p>
            <a:r>
              <a:rPr lang="en-US" dirty="0"/>
              <a:t>Facebook Chain of Filters 2</a:t>
            </a:r>
          </a:p>
        </p:txBody>
      </p:sp>
      <p:cxnSp>
        <p:nvCxnSpPr>
          <p:cNvPr id="51" name="Straight Arrow Connector 50">
            <a:extLst>
              <a:ext uri="{FF2B5EF4-FFF2-40B4-BE49-F238E27FC236}">
                <a16:creationId xmlns:a16="http://schemas.microsoft.com/office/drawing/2014/main" id="{5B469928-744E-2443-8ADD-7B6D14A90264}"/>
              </a:ext>
            </a:extLst>
          </p:cNvPr>
          <p:cNvCxnSpPr>
            <a:cxnSpLocks/>
          </p:cNvCxnSpPr>
          <p:nvPr/>
        </p:nvCxnSpPr>
        <p:spPr>
          <a:xfrm flipV="1">
            <a:off x="565079" y="5166071"/>
            <a:ext cx="0" cy="3717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4AE04EA4-6C02-A045-AC86-C9C84AFE05FE}"/>
              </a:ext>
            </a:extLst>
          </p:cNvPr>
          <p:cNvCxnSpPr>
            <a:cxnSpLocks/>
          </p:cNvCxnSpPr>
          <p:nvPr/>
        </p:nvCxnSpPr>
        <p:spPr>
          <a:xfrm flipV="1">
            <a:off x="1202075" y="5153170"/>
            <a:ext cx="0" cy="3717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61CBF2DD-F98F-6943-8989-397E6B37C593}"/>
              </a:ext>
            </a:extLst>
          </p:cNvPr>
          <p:cNvSpPr txBox="1"/>
          <p:nvPr/>
        </p:nvSpPr>
        <p:spPr>
          <a:xfrm>
            <a:off x="-30822" y="5443233"/>
            <a:ext cx="851515" cy="369332"/>
          </a:xfrm>
          <a:prstGeom prst="rect">
            <a:avLst/>
          </a:prstGeom>
          <a:noFill/>
        </p:spPr>
        <p:txBody>
          <a:bodyPr wrap="none" rtlCol="0">
            <a:spAutoFit/>
          </a:bodyPr>
          <a:lstStyle/>
          <a:p>
            <a:r>
              <a:rPr lang="en-US" dirty="0"/>
              <a:t>Google</a:t>
            </a:r>
          </a:p>
        </p:txBody>
      </p:sp>
      <p:sp>
        <p:nvSpPr>
          <p:cNvPr id="55" name="TextBox 54">
            <a:extLst>
              <a:ext uri="{FF2B5EF4-FFF2-40B4-BE49-F238E27FC236}">
                <a16:creationId xmlns:a16="http://schemas.microsoft.com/office/drawing/2014/main" id="{623FC8DA-9280-434E-8007-521C5F1F2758}"/>
              </a:ext>
            </a:extLst>
          </p:cNvPr>
          <p:cNvSpPr txBox="1"/>
          <p:nvPr/>
        </p:nvSpPr>
        <p:spPr>
          <a:xfrm>
            <a:off x="758574" y="5420975"/>
            <a:ext cx="1077731" cy="369332"/>
          </a:xfrm>
          <a:prstGeom prst="rect">
            <a:avLst/>
          </a:prstGeom>
          <a:noFill/>
        </p:spPr>
        <p:txBody>
          <a:bodyPr wrap="none" rtlCol="0">
            <a:spAutoFit/>
          </a:bodyPr>
          <a:lstStyle/>
          <a:p>
            <a:r>
              <a:rPr lang="en-US" dirty="0"/>
              <a:t>Facebook</a:t>
            </a:r>
          </a:p>
        </p:txBody>
      </p:sp>
      <p:sp>
        <p:nvSpPr>
          <p:cNvPr id="56" name="TextBox 55">
            <a:extLst>
              <a:ext uri="{FF2B5EF4-FFF2-40B4-BE49-F238E27FC236}">
                <a16:creationId xmlns:a16="http://schemas.microsoft.com/office/drawing/2014/main" id="{56CF8F06-244C-EF44-B492-304321ED0366}"/>
              </a:ext>
            </a:extLst>
          </p:cNvPr>
          <p:cNvSpPr txBox="1"/>
          <p:nvPr/>
        </p:nvSpPr>
        <p:spPr>
          <a:xfrm>
            <a:off x="5123537" y="2071097"/>
            <a:ext cx="898836" cy="369332"/>
          </a:xfrm>
          <a:prstGeom prst="rect">
            <a:avLst/>
          </a:prstGeom>
          <a:noFill/>
        </p:spPr>
        <p:txBody>
          <a:bodyPr wrap="none" rtlCol="0">
            <a:spAutoFit/>
          </a:bodyPr>
          <a:lstStyle/>
          <a:p>
            <a:r>
              <a:rPr lang="en-US" dirty="0"/>
              <a:t>/google</a:t>
            </a:r>
          </a:p>
        </p:txBody>
      </p:sp>
      <p:sp>
        <p:nvSpPr>
          <p:cNvPr id="57" name="TextBox 56">
            <a:extLst>
              <a:ext uri="{FF2B5EF4-FFF2-40B4-BE49-F238E27FC236}">
                <a16:creationId xmlns:a16="http://schemas.microsoft.com/office/drawing/2014/main" id="{00D4FE57-617B-984D-9BB1-C50E713A1324}"/>
              </a:ext>
            </a:extLst>
          </p:cNvPr>
          <p:cNvSpPr txBox="1"/>
          <p:nvPr/>
        </p:nvSpPr>
        <p:spPr>
          <a:xfrm>
            <a:off x="9221219" y="2018017"/>
            <a:ext cx="1133965" cy="369332"/>
          </a:xfrm>
          <a:prstGeom prst="rect">
            <a:avLst/>
          </a:prstGeom>
          <a:noFill/>
        </p:spPr>
        <p:txBody>
          <a:bodyPr wrap="none" rtlCol="0">
            <a:spAutoFit/>
          </a:bodyPr>
          <a:lstStyle/>
          <a:p>
            <a:r>
              <a:rPr lang="en-US" dirty="0"/>
              <a:t>/</a:t>
            </a:r>
            <a:r>
              <a:rPr lang="en-US" dirty="0" err="1"/>
              <a:t>facebook</a:t>
            </a:r>
            <a:endParaRPr lang="en-US" dirty="0"/>
          </a:p>
        </p:txBody>
      </p:sp>
    </p:spTree>
    <p:extLst>
      <p:ext uri="{BB962C8B-B14F-4D97-AF65-F5344CB8AC3E}">
        <p14:creationId xmlns:p14="http://schemas.microsoft.com/office/powerpoint/2010/main" val="3400739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9FBE84-8646-2446-AC8E-77A27B626AFC}"/>
              </a:ext>
            </a:extLst>
          </p:cNvPr>
          <p:cNvSpPr txBox="1"/>
          <p:nvPr/>
        </p:nvSpPr>
        <p:spPr>
          <a:xfrm>
            <a:off x="4767208" y="410966"/>
            <a:ext cx="2051395" cy="369332"/>
          </a:xfrm>
          <a:prstGeom prst="rect">
            <a:avLst/>
          </a:prstGeom>
          <a:noFill/>
        </p:spPr>
        <p:txBody>
          <a:bodyPr wrap="none" rtlCol="0">
            <a:spAutoFit/>
          </a:bodyPr>
          <a:lstStyle/>
          <a:p>
            <a:r>
              <a:rPr lang="en-US" b="1" dirty="0"/>
              <a:t>HTTP + SSL = HTTPS</a:t>
            </a:r>
          </a:p>
        </p:txBody>
      </p:sp>
      <p:sp>
        <p:nvSpPr>
          <p:cNvPr id="5" name="Rectangle 4">
            <a:extLst>
              <a:ext uri="{FF2B5EF4-FFF2-40B4-BE49-F238E27FC236}">
                <a16:creationId xmlns:a16="http://schemas.microsoft.com/office/drawing/2014/main" id="{87E6ABC8-E0E0-0B43-9E59-0765F051D1D7}"/>
              </a:ext>
            </a:extLst>
          </p:cNvPr>
          <p:cNvSpPr/>
          <p:nvPr/>
        </p:nvSpPr>
        <p:spPr>
          <a:xfrm>
            <a:off x="1489752" y="1273995"/>
            <a:ext cx="1571946" cy="3411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 App (A)</a:t>
            </a:r>
          </a:p>
        </p:txBody>
      </p:sp>
      <p:sp>
        <p:nvSpPr>
          <p:cNvPr id="6" name="Rectangle 5">
            <a:extLst>
              <a:ext uri="{FF2B5EF4-FFF2-40B4-BE49-F238E27FC236}">
                <a16:creationId xmlns:a16="http://schemas.microsoft.com/office/drawing/2014/main" id="{81E73904-F059-024A-AEC4-E2949FB64101}"/>
              </a:ext>
            </a:extLst>
          </p:cNvPr>
          <p:cNvSpPr/>
          <p:nvPr/>
        </p:nvSpPr>
        <p:spPr>
          <a:xfrm>
            <a:off x="8423096" y="1273995"/>
            <a:ext cx="1571946" cy="3411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Server (B)</a:t>
            </a:r>
          </a:p>
        </p:txBody>
      </p:sp>
      <p:cxnSp>
        <p:nvCxnSpPr>
          <p:cNvPr id="8" name="Straight Arrow Connector 7">
            <a:extLst>
              <a:ext uri="{FF2B5EF4-FFF2-40B4-BE49-F238E27FC236}">
                <a16:creationId xmlns:a16="http://schemas.microsoft.com/office/drawing/2014/main" id="{80AC1F68-6F66-9E44-8B3A-27C0462E6200}"/>
              </a:ext>
            </a:extLst>
          </p:cNvPr>
          <p:cNvCxnSpPr/>
          <p:nvPr/>
        </p:nvCxnSpPr>
        <p:spPr>
          <a:xfrm>
            <a:off x="3061698" y="1530849"/>
            <a:ext cx="5361398" cy="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162BAA10-0DB4-894F-AFE8-F9256C8C378D}"/>
              </a:ext>
            </a:extLst>
          </p:cNvPr>
          <p:cNvSpPr/>
          <p:nvPr/>
        </p:nvSpPr>
        <p:spPr>
          <a:xfrm>
            <a:off x="9411128" y="410966"/>
            <a:ext cx="1592494" cy="523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 Private Key</a:t>
            </a:r>
            <a:br>
              <a:rPr lang="en-US" dirty="0"/>
            </a:br>
            <a:r>
              <a:rPr lang="en-US" dirty="0"/>
              <a:t>(B) Public Key</a:t>
            </a:r>
          </a:p>
        </p:txBody>
      </p:sp>
      <p:sp>
        <p:nvSpPr>
          <p:cNvPr id="10" name="Rectangle 9">
            <a:extLst>
              <a:ext uri="{FF2B5EF4-FFF2-40B4-BE49-F238E27FC236}">
                <a16:creationId xmlns:a16="http://schemas.microsoft.com/office/drawing/2014/main" id="{C4ECE784-F5CF-6B45-9A9D-80DC302B2263}"/>
              </a:ext>
            </a:extLst>
          </p:cNvPr>
          <p:cNvSpPr/>
          <p:nvPr/>
        </p:nvSpPr>
        <p:spPr>
          <a:xfrm>
            <a:off x="693505" y="398979"/>
            <a:ext cx="1592494" cy="523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Private Key</a:t>
            </a:r>
            <a:br>
              <a:rPr lang="en-US" dirty="0"/>
            </a:br>
            <a:r>
              <a:rPr lang="en-US" dirty="0"/>
              <a:t>(A) Public Key</a:t>
            </a:r>
          </a:p>
        </p:txBody>
      </p:sp>
      <p:sp>
        <p:nvSpPr>
          <p:cNvPr id="11" name="Rectangle 10">
            <a:extLst>
              <a:ext uri="{FF2B5EF4-FFF2-40B4-BE49-F238E27FC236}">
                <a16:creationId xmlns:a16="http://schemas.microsoft.com/office/drawing/2014/main" id="{7BF07D62-690A-A54C-9C18-FF061BAF782A}"/>
              </a:ext>
            </a:extLst>
          </p:cNvPr>
          <p:cNvSpPr/>
          <p:nvPr/>
        </p:nvSpPr>
        <p:spPr>
          <a:xfrm>
            <a:off x="8998449" y="5207285"/>
            <a:ext cx="1592494" cy="523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Jdk</a:t>
            </a:r>
            <a:r>
              <a:rPr lang="en-US" dirty="0"/>
              <a:t> </a:t>
            </a:r>
            <a:r>
              <a:rPr lang="en-US" dirty="0" err="1"/>
              <a:t>Keytool</a:t>
            </a:r>
            <a:endParaRPr lang="en-US" dirty="0"/>
          </a:p>
        </p:txBody>
      </p:sp>
      <p:sp>
        <p:nvSpPr>
          <p:cNvPr id="12" name="Document 11">
            <a:extLst>
              <a:ext uri="{FF2B5EF4-FFF2-40B4-BE49-F238E27FC236}">
                <a16:creationId xmlns:a16="http://schemas.microsoft.com/office/drawing/2014/main" id="{AADB8604-03F9-714C-BE09-FB7224E78BF5}"/>
              </a:ext>
            </a:extLst>
          </p:cNvPr>
          <p:cNvSpPr/>
          <p:nvPr/>
        </p:nvSpPr>
        <p:spPr>
          <a:xfrm>
            <a:off x="10746769" y="3770616"/>
            <a:ext cx="976044" cy="63699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jks</a:t>
            </a:r>
            <a:endParaRPr lang="en-US" dirty="0"/>
          </a:p>
        </p:txBody>
      </p:sp>
      <p:sp>
        <p:nvSpPr>
          <p:cNvPr id="13" name="TextBox 12">
            <a:extLst>
              <a:ext uri="{FF2B5EF4-FFF2-40B4-BE49-F238E27FC236}">
                <a16:creationId xmlns:a16="http://schemas.microsoft.com/office/drawing/2014/main" id="{DD984676-E9A4-4141-8040-61FA8C9F6A35}"/>
              </a:ext>
            </a:extLst>
          </p:cNvPr>
          <p:cNvSpPr txBox="1"/>
          <p:nvPr/>
        </p:nvSpPr>
        <p:spPr>
          <a:xfrm>
            <a:off x="10746769" y="3770616"/>
            <a:ext cx="840295" cy="230832"/>
          </a:xfrm>
          <a:prstGeom prst="rect">
            <a:avLst/>
          </a:prstGeom>
          <a:noFill/>
        </p:spPr>
        <p:txBody>
          <a:bodyPr wrap="none" rtlCol="0">
            <a:spAutoFit/>
          </a:bodyPr>
          <a:lstStyle/>
          <a:p>
            <a:r>
              <a:rPr lang="en-US" sz="900" dirty="0"/>
              <a:t>Java key store</a:t>
            </a:r>
          </a:p>
        </p:txBody>
      </p:sp>
      <p:cxnSp>
        <p:nvCxnSpPr>
          <p:cNvPr id="15" name="Curved Connector 14">
            <a:extLst>
              <a:ext uri="{FF2B5EF4-FFF2-40B4-BE49-F238E27FC236}">
                <a16:creationId xmlns:a16="http://schemas.microsoft.com/office/drawing/2014/main" id="{53F1F3B4-459B-E545-A81D-C821EFE8FA74}"/>
              </a:ext>
            </a:extLst>
          </p:cNvPr>
          <p:cNvCxnSpPr>
            <a:cxnSpLocks/>
            <a:endCxn id="12" idx="1"/>
          </p:cNvCxnSpPr>
          <p:nvPr/>
        </p:nvCxnSpPr>
        <p:spPr>
          <a:xfrm rot="5400000" flipH="1" flipV="1">
            <a:off x="9805139" y="4279019"/>
            <a:ext cx="1131533" cy="751727"/>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88CFC3CF-CF4E-2E40-B4A1-E16CFB604B28}"/>
              </a:ext>
            </a:extLst>
          </p:cNvPr>
          <p:cNvSpPr txBox="1"/>
          <p:nvPr/>
        </p:nvSpPr>
        <p:spPr>
          <a:xfrm>
            <a:off x="10024968" y="5187760"/>
            <a:ext cx="606256" cy="230832"/>
          </a:xfrm>
          <a:prstGeom prst="rect">
            <a:avLst/>
          </a:prstGeom>
          <a:noFill/>
        </p:spPr>
        <p:txBody>
          <a:bodyPr wrap="none" rtlCol="0">
            <a:spAutoFit/>
          </a:bodyPr>
          <a:lstStyle/>
          <a:p>
            <a:r>
              <a:rPr lang="en-US" sz="900" dirty="0"/>
              <a:t>generate</a:t>
            </a:r>
          </a:p>
        </p:txBody>
      </p:sp>
      <p:sp>
        <p:nvSpPr>
          <p:cNvPr id="19" name="Card 18">
            <a:extLst>
              <a:ext uri="{FF2B5EF4-FFF2-40B4-BE49-F238E27FC236}">
                <a16:creationId xmlns:a16="http://schemas.microsoft.com/office/drawing/2014/main" id="{DD68DB22-018C-8944-B210-843B3DCA48FF}"/>
              </a:ext>
            </a:extLst>
          </p:cNvPr>
          <p:cNvSpPr/>
          <p:nvPr/>
        </p:nvSpPr>
        <p:spPr>
          <a:xfrm>
            <a:off x="11003622" y="5114816"/>
            <a:ext cx="1159267" cy="636997"/>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Certificate</a:t>
            </a:r>
          </a:p>
        </p:txBody>
      </p:sp>
      <p:sp>
        <p:nvSpPr>
          <p:cNvPr id="20" name="TextBox 19">
            <a:extLst>
              <a:ext uri="{FF2B5EF4-FFF2-40B4-BE49-F238E27FC236}">
                <a16:creationId xmlns:a16="http://schemas.microsoft.com/office/drawing/2014/main" id="{D35AB5D5-FD93-4443-BFF8-14C70EE537BC}"/>
              </a:ext>
            </a:extLst>
          </p:cNvPr>
          <p:cNvSpPr txBox="1"/>
          <p:nvPr/>
        </p:nvSpPr>
        <p:spPr>
          <a:xfrm>
            <a:off x="11192860" y="5085704"/>
            <a:ext cx="1059906" cy="230832"/>
          </a:xfrm>
          <a:prstGeom prst="rect">
            <a:avLst/>
          </a:prstGeom>
          <a:noFill/>
        </p:spPr>
        <p:txBody>
          <a:bodyPr wrap="none" rtlCol="0">
            <a:spAutoFit/>
          </a:bodyPr>
          <a:lstStyle/>
          <a:p>
            <a:r>
              <a:rPr lang="en-US" sz="900" dirty="0"/>
              <a:t>Public key is inside</a:t>
            </a:r>
          </a:p>
        </p:txBody>
      </p:sp>
      <p:sp>
        <p:nvSpPr>
          <p:cNvPr id="21" name="Rectangle 20">
            <a:extLst>
              <a:ext uri="{FF2B5EF4-FFF2-40B4-BE49-F238E27FC236}">
                <a16:creationId xmlns:a16="http://schemas.microsoft.com/office/drawing/2014/main" id="{2439366B-1F37-714D-86BD-015CED1EECCC}"/>
              </a:ext>
            </a:extLst>
          </p:cNvPr>
          <p:cNvSpPr/>
          <p:nvPr/>
        </p:nvSpPr>
        <p:spPr>
          <a:xfrm>
            <a:off x="10746769" y="4479533"/>
            <a:ext cx="369869" cy="205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20EE476-04A5-4F48-AD5F-17C2682E3C26}"/>
              </a:ext>
            </a:extLst>
          </p:cNvPr>
          <p:cNvSpPr/>
          <p:nvPr/>
        </p:nvSpPr>
        <p:spPr>
          <a:xfrm>
            <a:off x="11128627" y="4479532"/>
            <a:ext cx="369869" cy="205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A01EBD3-F1DB-2844-A7DE-51BC528F92A2}"/>
              </a:ext>
            </a:extLst>
          </p:cNvPr>
          <p:cNvSpPr/>
          <p:nvPr/>
        </p:nvSpPr>
        <p:spPr>
          <a:xfrm>
            <a:off x="11510485" y="4480385"/>
            <a:ext cx="369869" cy="205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88B80F8-C486-E245-9ABB-0777297F8666}"/>
              </a:ext>
            </a:extLst>
          </p:cNvPr>
          <p:cNvSpPr/>
          <p:nvPr/>
        </p:nvSpPr>
        <p:spPr>
          <a:xfrm>
            <a:off x="10746769" y="4694005"/>
            <a:ext cx="369869" cy="205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6250275-1661-E644-8EAA-7365A88BAAB8}"/>
              </a:ext>
            </a:extLst>
          </p:cNvPr>
          <p:cNvSpPr/>
          <p:nvPr/>
        </p:nvSpPr>
        <p:spPr>
          <a:xfrm>
            <a:off x="11128627" y="4694004"/>
            <a:ext cx="369869" cy="205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B36DC45-A756-BA46-ACE1-FC83B613C758}"/>
              </a:ext>
            </a:extLst>
          </p:cNvPr>
          <p:cNvSpPr/>
          <p:nvPr/>
        </p:nvSpPr>
        <p:spPr>
          <a:xfrm>
            <a:off x="11510485" y="4694857"/>
            <a:ext cx="369869" cy="205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8D7E54B-9464-1A4C-89B2-4039394F80DF}"/>
              </a:ext>
            </a:extLst>
          </p:cNvPr>
          <p:cNvCxnSpPr>
            <a:cxnSpLocks/>
            <a:endCxn id="21" idx="1"/>
          </p:cNvCxnSpPr>
          <p:nvPr/>
        </p:nvCxnSpPr>
        <p:spPr>
          <a:xfrm>
            <a:off x="10590943" y="4582275"/>
            <a:ext cx="1558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CAF7B49-54EE-9647-8670-593A4A7A7297}"/>
              </a:ext>
            </a:extLst>
          </p:cNvPr>
          <p:cNvCxnSpPr>
            <a:cxnSpLocks/>
          </p:cNvCxnSpPr>
          <p:nvPr/>
        </p:nvCxnSpPr>
        <p:spPr>
          <a:xfrm>
            <a:off x="10590943" y="4807503"/>
            <a:ext cx="1558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49F1DA4-301A-0442-94C6-5EABF065B593}"/>
              </a:ext>
            </a:extLst>
          </p:cNvPr>
          <p:cNvSpPr txBox="1"/>
          <p:nvPr/>
        </p:nvSpPr>
        <p:spPr>
          <a:xfrm>
            <a:off x="10223095" y="4463172"/>
            <a:ext cx="434734" cy="230832"/>
          </a:xfrm>
          <a:prstGeom prst="rect">
            <a:avLst/>
          </a:prstGeom>
          <a:noFill/>
        </p:spPr>
        <p:txBody>
          <a:bodyPr wrap="none" rtlCol="0">
            <a:spAutoFit/>
          </a:bodyPr>
          <a:lstStyle/>
          <a:p>
            <a:r>
              <a:rPr lang="en-US" sz="900" dirty="0"/>
              <a:t>entry</a:t>
            </a:r>
          </a:p>
        </p:txBody>
      </p:sp>
      <p:sp>
        <p:nvSpPr>
          <p:cNvPr id="29" name="TextBox 28">
            <a:extLst>
              <a:ext uri="{FF2B5EF4-FFF2-40B4-BE49-F238E27FC236}">
                <a16:creationId xmlns:a16="http://schemas.microsoft.com/office/drawing/2014/main" id="{46446759-10CD-8D44-A353-ADE0D07415F7}"/>
              </a:ext>
            </a:extLst>
          </p:cNvPr>
          <p:cNvSpPr txBox="1"/>
          <p:nvPr/>
        </p:nvSpPr>
        <p:spPr>
          <a:xfrm>
            <a:off x="10234122" y="4688864"/>
            <a:ext cx="434734" cy="230832"/>
          </a:xfrm>
          <a:prstGeom prst="rect">
            <a:avLst/>
          </a:prstGeom>
          <a:noFill/>
        </p:spPr>
        <p:txBody>
          <a:bodyPr wrap="none" rtlCol="0">
            <a:spAutoFit/>
          </a:bodyPr>
          <a:lstStyle/>
          <a:p>
            <a:r>
              <a:rPr lang="en-US" sz="900" dirty="0"/>
              <a:t>entry</a:t>
            </a:r>
          </a:p>
        </p:txBody>
      </p:sp>
      <p:sp>
        <p:nvSpPr>
          <p:cNvPr id="30" name="TextBox 29">
            <a:extLst>
              <a:ext uri="{FF2B5EF4-FFF2-40B4-BE49-F238E27FC236}">
                <a16:creationId xmlns:a16="http://schemas.microsoft.com/office/drawing/2014/main" id="{BFBE29C7-FADD-3549-A068-1F2B0A374708}"/>
              </a:ext>
            </a:extLst>
          </p:cNvPr>
          <p:cNvSpPr txBox="1"/>
          <p:nvPr/>
        </p:nvSpPr>
        <p:spPr>
          <a:xfrm>
            <a:off x="11096194" y="4485480"/>
            <a:ext cx="405880" cy="230832"/>
          </a:xfrm>
          <a:prstGeom prst="rect">
            <a:avLst/>
          </a:prstGeom>
          <a:noFill/>
        </p:spPr>
        <p:txBody>
          <a:bodyPr wrap="none" rtlCol="0">
            <a:spAutoFit/>
          </a:bodyPr>
          <a:lstStyle/>
          <a:p>
            <a:r>
              <a:rPr lang="en-US" sz="900" dirty="0"/>
              <a:t>Alias</a:t>
            </a:r>
          </a:p>
        </p:txBody>
      </p:sp>
      <p:cxnSp>
        <p:nvCxnSpPr>
          <p:cNvPr id="16" name="Curved Connector 15">
            <a:extLst>
              <a:ext uri="{FF2B5EF4-FFF2-40B4-BE49-F238E27FC236}">
                <a16:creationId xmlns:a16="http://schemas.microsoft.com/office/drawing/2014/main" id="{8CD88030-AEB2-274B-998D-CE9D8BA9B812}"/>
              </a:ext>
            </a:extLst>
          </p:cNvPr>
          <p:cNvCxnSpPr>
            <a:endCxn id="20" idx="0"/>
          </p:cNvCxnSpPr>
          <p:nvPr/>
        </p:nvCxnSpPr>
        <p:spPr>
          <a:xfrm rot="16200000" flipH="1">
            <a:off x="11275783" y="4638674"/>
            <a:ext cx="484808" cy="409252"/>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947E10EA-8BF9-7F42-A14F-5B24DDC05793}"/>
              </a:ext>
            </a:extLst>
          </p:cNvPr>
          <p:cNvSpPr txBox="1"/>
          <p:nvPr/>
        </p:nvSpPr>
        <p:spPr>
          <a:xfrm>
            <a:off x="10899668" y="4874181"/>
            <a:ext cx="1285929" cy="230832"/>
          </a:xfrm>
          <a:prstGeom prst="rect">
            <a:avLst/>
          </a:prstGeom>
          <a:noFill/>
        </p:spPr>
        <p:txBody>
          <a:bodyPr wrap="none" rtlCol="0">
            <a:spAutoFit/>
          </a:bodyPr>
          <a:lstStyle/>
          <a:p>
            <a:r>
              <a:rPr lang="en-US" sz="900" dirty="0"/>
              <a:t>Private key + certificate</a:t>
            </a:r>
          </a:p>
        </p:txBody>
      </p:sp>
      <p:sp>
        <p:nvSpPr>
          <p:cNvPr id="32" name="TextBox 31">
            <a:extLst>
              <a:ext uri="{FF2B5EF4-FFF2-40B4-BE49-F238E27FC236}">
                <a16:creationId xmlns:a16="http://schemas.microsoft.com/office/drawing/2014/main" id="{0E05A8E1-B71F-8440-BFF6-311952343A8B}"/>
              </a:ext>
            </a:extLst>
          </p:cNvPr>
          <p:cNvSpPr txBox="1"/>
          <p:nvPr/>
        </p:nvSpPr>
        <p:spPr>
          <a:xfrm>
            <a:off x="10936175" y="5563152"/>
            <a:ext cx="737702" cy="230832"/>
          </a:xfrm>
          <a:prstGeom prst="rect">
            <a:avLst/>
          </a:prstGeom>
          <a:noFill/>
        </p:spPr>
        <p:txBody>
          <a:bodyPr wrap="none" rtlCol="0">
            <a:spAutoFit/>
          </a:bodyPr>
          <a:lstStyle/>
          <a:p>
            <a:r>
              <a:rPr lang="en-US" sz="900" dirty="0"/>
              <a:t>User details</a:t>
            </a:r>
          </a:p>
        </p:txBody>
      </p:sp>
      <p:cxnSp>
        <p:nvCxnSpPr>
          <p:cNvPr id="33" name="Curved Connector 32">
            <a:extLst>
              <a:ext uri="{FF2B5EF4-FFF2-40B4-BE49-F238E27FC236}">
                <a16:creationId xmlns:a16="http://schemas.microsoft.com/office/drawing/2014/main" id="{2DE0D01B-6888-0B41-A02F-64A04870167E}"/>
              </a:ext>
            </a:extLst>
          </p:cNvPr>
          <p:cNvCxnSpPr/>
          <p:nvPr/>
        </p:nvCxnSpPr>
        <p:spPr>
          <a:xfrm rot="16200000" flipH="1">
            <a:off x="9884928" y="2723840"/>
            <a:ext cx="1156889" cy="936661"/>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4796823D-93D7-8641-BCB6-7B11AF1365EB}"/>
              </a:ext>
            </a:extLst>
          </p:cNvPr>
          <p:cNvSpPr txBox="1"/>
          <p:nvPr/>
        </p:nvSpPr>
        <p:spPr>
          <a:xfrm>
            <a:off x="3195364" y="1303240"/>
            <a:ext cx="734496" cy="230832"/>
          </a:xfrm>
          <a:prstGeom prst="rect">
            <a:avLst/>
          </a:prstGeom>
          <a:noFill/>
        </p:spPr>
        <p:txBody>
          <a:bodyPr wrap="none" rtlCol="0">
            <a:spAutoFit/>
          </a:bodyPr>
          <a:lstStyle/>
          <a:p>
            <a:r>
              <a:rPr lang="en-US" sz="900" dirty="0"/>
              <a:t>1.Enter URL</a:t>
            </a:r>
          </a:p>
        </p:txBody>
      </p:sp>
      <p:cxnSp>
        <p:nvCxnSpPr>
          <p:cNvPr id="35" name="Straight Arrow Connector 34">
            <a:extLst>
              <a:ext uri="{FF2B5EF4-FFF2-40B4-BE49-F238E27FC236}">
                <a16:creationId xmlns:a16="http://schemas.microsoft.com/office/drawing/2014/main" id="{D3C63A14-53A0-3D40-9376-B8699AA0ADDB}"/>
              </a:ext>
            </a:extLst>
          </p:cNvPr>
          <p:cNvCxnSpPr/>
          <p:nvPr/>
        </p:nvCxnSpPr>
        <p:spPr>
          <a:xfrm>
            <a:off x="3061698" y="1864119"/>
            <a:ext cx="5361398" cy="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C4F19DF7-15DB-0B44-8DD8-1E00BDAE35C2}"/>
              </a:ext>
            </a:extLst>
          </p:cNvPr>
          <p:cNvSpPr txBox="1"/>
          <p:nvPr/>
        </p:nvSpPr>
        <p:spPr>
          <a:xfrm>
            <a:off x="7137446" y="1663139"/>
            <a:ext cx="1366080" cy="230832"/>
          </a:xfrm>
          <a:prstGeom prst="rect">
            <a:avLst/>
          </a:prstGeom>
          <a:noFill/>
        </p:spPr>
        <p:txBody>
          <a:bodyPr wrap="none" rtlCol="0">
            <a:spAutoFit/>
          </a:bodyPr>
          <a:lstStyle/>
          <a:p>
            <a:r>
              <a:rPr lang="en-US" sz="900" dirty="0"/>
              <a:t>2.Server sends certificate</a:t>
            </a:r>
          </a:p>
        </p:txBody>
      </p:sp>
      <p:sp>
        <p:nvSpPr>
          <p:cNvPr id="53" name="Freeform 52">
            <a:extLst>
              <a:ext uri="{FF2B5EF4-FFF2-40B4-BE49-F238E27FC236}">
                <a16:creationId xmlns:a16="http://schemas.microsoft.com/office/drawing/2014/main" id="{78D98538-F874-F046-853E-360F21561BF1}"/>
              </a:ext>
            </a:extLst>
          </p:cNvPr>
          <p:cNvSpPr/>
          <p:nvPr/>
        </p:nvSpPr>
        <p:spPr>
          <a:xfrm rot="14548106">
            <a:off x="2944938" y="2080639"/>
            <a:ext cx="698761" cy="706147"/>
          </a:xfrm>
          <a:custGeom>
            <a:avLst/>
            <a:gdLst>
              <a:gd name="connsiteX0" fmla="*/ 75763 w 698761"/>
              <a:gd name="connsiteY0" fmla="*/ 0 h 706147"/>
              <a:gd name="connsiteX1" fmla="*/ 55666 w 698761"/>
              <a:gd name="connsiteY1" fmla="*/ 703385 h 706147"/>
              <a:gd name="connsiteX2" fmla="*/ 698761 w 698761"/>
              <a:gd name="connsiteY2" fmla="*/ 261257 h 706147"/>
              <a:gd name="connsiteX3" fmla="*/ 698761 w 698761"/>
              <a:gd name="connsiteY3" fmla="*/ 261257 h 706147"/>
            </a:gdLst>
            <a:ahLst/>
            <a:cxnLst>
              <a:cxn ang="0">
                <a:pos x="connsiteX0" y="connsiteY0"/>
              </a:cxn>
              <a:cxn ang="0">
                <a:pos x="connsiteX1" y="connsiteY1"/>
              </a:cxn>
              <a:cxn ang="0">
                <a:pos x="connsiteX2" y="connsiteY2"/>
              </a:cxn>
              <a:cxn ang="0">
                <a:pos x="connsiteX3" y="connsiteY3"/>
              </a:cxn>
            </a:cxnLst>
            <a:rect l="l" t="t" r="r" b="b"/>
            <a:pathLst>
              <a:path w="698761" h="706147">
                <a:moveTo>
                  <a:pt x="75763" y="0"/>
                </a:moveTo>
                <a:cubicBezTo>
                  <a:pt x="13798" y="329921"/>
                  <a:pt x="-48167" y="659842"/>
                  <a:pt x="55666" y="703385"/>
                </a:cubicBezTo>
                <a:cubicBezTo>
                  <a:pt x="159499" y="746928"/>
                  <a:pt x="698761" y="261257"/>
                  <a:pt x="698761" y="261257"/>
                </a:cubicBezTo>
                <a:lnTo>
                  <a:pt x="698761" y="261257"/>
                </a:lnTo>
              </a:path>
            </a:pathLst>
          </a:custGeom>
          <a:ln>
            <a:headEnd type="triangl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33119040-D0A6-014A-B30C-9C0BEE930395}"/>
              </a:ext>
            </a:extLst>
          </p:cNvPr>
          <p:cNvSpPr txBox="1"/>
          <p:nvPr/>
        </p:nvSpPr>
        <p:spPr>
          <a:xfrm>
            <a:off x="3315369" y="2102132"/>
            <a:ext cx="2686954" cy="369332"/>
          </a:xfrm>
          <a:prstGeom prst="rect">
            <a:avLst/>
          </a:prstGeom>
          <a:noFill/>
        </p:spPr>
        <p:txBody>
          <a:bodyPr wrap="none" rtlCol="0">
            <a:spAutoFit/>
          </a:bodyPr>
          <a:lstStyle/>
          <a:p>
            <a:r>
              <a:rPr lang="en-US" sz="900" dirty="0"/>
              <a:t>3.Browser extract the public key and generate a </a:t>
            </a:r>
          </a:p>
          <a:p>
            <a:r>
              <a:rPr lang="en-US" sz="900" dirty="0"/>
              <a:t>Random Session Key + Encrypted Public Key of Server</a:t>
            </a:r>
          </a:p>
        </p:txBody>
      </p:sp>
      <p:cxnSp>
        <p:nvCxnSpPr>
          <p:cNvPr id="55" name="Straight Arrow Connector 54">
            <a:extLst>
              <a:ext uri="{FF2B5EF4-FFF2-40B4-BE49-F238E27FC236}">
                <a16:creationId xmlns:a16="http://schemas.microsoft.com/office/drawing/2014/main" id="{0AF3321B-1300-DE47-8E81-D0C063787B91}"/>
              </a:ext>
            </a:extLst>
          </p:cNvPr>
          <p:cNvCxnSpPr/>
          <p:nvPr/>
        </p:nvCxnSpPr>
        <p:spPr>
          <a:xfrm>
            <a:off x="3061698" y="2994728"/>
            <a:ext cx="5361398" cy="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56" name="TextBox 55">
            <a:extLst>
              <a:ext uri="{FF2B5EF4-FFF2-40B4-BE49-F238E27FC236}">
                <a16:creationId xmlns:a16="http://schemas.microsoft.com/office/drawing/2014/main" id="{04864EDA-079B-C741-8463-E5E4EAA3E18D}"/>
              </a:ext>
            </a:extLst>
          </p:cNvPr>
          <p:cNvSpPr txBox="1"/>
          <p:nvPr/>
        </p:nvSpPr>
        <p:spPr>
          <a:xfrm>
            <a:off x="4992349" y="2763896"/>
            <a:ext cx="3430747" cy="230832"/>
          </a:xfrm>
          <a:prstGeom prst="rect">
            <a:avLst/>
          </a:prstGeom>
          <a:noFill/>
        </p:spPr>
        <p:txBody>
          <a:bodyPr wrap="none" rtlCol="0">
            <a:spAutoFit/>
          </a:bodyPr>
          <a:lstStyle/>
          <a:p>
            <a:r>
              <a:rPr lang="en-US" sz="900" dirty="0"/>
              <a:t>4.Server decrypt the content using private key &amp; Random session key</a:t>
            </a:r>
          </a:p>
        </p:txBody>
      </p:sp>
      <p:cxnSp>
        <p:nvCxnSpPr>
          <p:cNvPr id="57" name="Straight Arrow Connector 56">
            <a:extLst>
              <a:ext uri="{FF2B5EF4-FFF2-40B4-BE49-F238E27FC236}">
                <a16:creationId xmlns:a16="http://schemas.microsoft.com/office/drawing/2014/main" id="{BEFDED68-3855-D847-8351-4808C1F1A68E}"/>
              </a:ext>
            </a:extLst>
          </p:cNvPr>
          <p:cNvCxnSpPr/>
          <p:nvPr/>
        </p:nvCxnSpPr>
        <p:spPr>
          <a:xfrm>
            <a:off x="3061698" y="3692920"/>
            <a:ext cx="5361398"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BEA872DC-74CC-FB46-855F-CB959C4EE780}"/>
              </a:ext>
            </a:extLst>
          </p:cNvPr>
          <p:cNvSpPr txBox="1"/>
          <p:nvPr/>
        </p:nvSpPr>
        <p:spPr>
          <a:xfrm>
            <a:off x="3349885" y="3497592"/>
            <a:ext cx="5030544" cy="230832"/>
          </a:xfrm>
          <a:prstGeom prst="rect">
            <a:avLst/>
          </a:prstGeom>
          <a:noFill/>
        </p:spPr>
        <p:txBody>
          <a:bodyPr wrap="none" rtlCol="0">
            <a:spAutoFit/>
          </a:bodyPr>
          <a:lstStyle/>
          <a:p>
            <a:r>
              <a:rPr lang="en-US" sz="900" dirty="0"/>
              <a:t>5.Henceforth request and response will contain a same Random session key (both encrypt and decrypt)</a:t>
            </a:r>
          </a:p>
        </p:txBody>
      </p:sp>
      <p:sp>
        <p:nvSpPr>
          <p:cNvPr id="69" name="TextBox 68">
            <a:extLst>
              <a:ext uri="{FF2B5EF4-FFF2-40B4-BE49-F238E27FC236}">
                <a16:creationId xmlns:a16="http://schemas.microsoft.com/office/drawing/2014/main" id="{D1B7788F-24FD-D74D-A0B8-6EE38E6D0BFE}"/>
              </a:ext>
            </a:extLst>
          </p:cNvPr>
          <p:cNvSpPr txBox="1"/>
          <p:nvPr/>
        </p:nvSpPr>
        <p:spPr>
          <a:xfrm>
            <a:off x="4825316" y="1680649"/>
            <a:ext cx="883575" cy="230832"/>
          </a:xfrm>
          <a:prstGeom prst="rect">
            <a:avLst/>
          </a:prstGeom>
          <a:noFill/>
        </p:spPr>
        <p:txBody>
          <a:bodyPr wrap="none" rtlCol="0">
            <a:spAutoFit/>
          </a:bodyPr>
          <a:lstStyle/>
          <a:p>
            <a:r>
              <a:rPr lang="en-US" sz="900" dirty="0"/>
              <a:t>SSL Handshake</a:t>
            </a:r>
          </a:p>
        </p:txBody>
      </p:sp>
      <p:sp>
        <p:nvSpPr>
          <p:cNvPr id="70" name="TextBox 69">
            <a:extLst>
              <a:ext uri="{FF2B5EF4-FFF2-40B4-BE49-F238E27FC236}">
                <a16:creationId xmlns:a16="http://schemas.microsoft.com/office/drawing/2014/main" id="{7EE31EFE-94C7-A248-BA27-0EC9AB305912}"/>
              </a:ext>
            </a:extLst>
          </p:cNvPr>
          <p:cNvSpPr txBox="1"/>
          <p:nvPr/>
        </p:nvSpPr>
        <p:spPr>
          <a:xfrm>
            <a:off x="4994257" y="3652623"/>
            <a:ext cx="1827744" cy="230832"/>
          </a:xfrm>
          <a:prstGeom prst="rect">
            <a:avLst/>
          </a:prstGeom>
          <a:noFill/>
        </p:spPr>
        <p:txBody>
          <a:bodyPr wrap="none" rtlCol="0">
            <a:spAutoFit/>
          </a:bodyPr>
          <a:lstStyle/>
          <a:p>
            <a:r>
              <a:rPr lang="en-US" sz="900" dirty="0"/>
              <a:t>This is called symmetric encryption</a:t>
            </a:r>
          </a:p>
        </p:txBody>
      </p:sp>
      <p:pic>
        <p:nvPicPr>
          <p:cNvPr id="72" name="Picture 71" descr="A screenshot of a cell phone&#10;&#10;Description automatically generated">
            <a:extLst>
              <a:ext uri="{FF2B5EF4-FFF2-40B4-BE49-F238E27FC236}">
                <a16:creationId xmlns:a16="http://schemas.microsoft.com/office/drawing/2014/main" id="{F4EF5E66-053A-9941-A868-C6E5712181F6}"/>
              </a:ext>
            </a:extLst>
          </p:cNvPr>
          <p:cNvPicPr>
            <a:picLocks noChangeAspect="1"/>
          </p:cNvPicPr>
          <p:nvPr/>
        </p:nvPicPr>
        <p:blipFill>
          <a:blip r:embed="rId2"/>
          <a:stretch>
            <a:fillRect/>
          </a:stretch>
        </p:blipFill>
        <p:spPr>
          <a:xfrm>
            <a:off x="160020" y="4862813"/>
            <a:ext cx="4394200" cy="1778000"/>
          </a:xfrm>
          <a:prstGeom prst="rect">
            <a:avLst/>
          </a:prstGeom>
        </p:spPr>
      </p:pic>
    </p:spTree>
    <p:extLst>
      <p:ext uri="{BB962C8B-B14F-4D97-AF65-F5344CB8AC3E}">
        <p14:creationId xmlns:p14="http://schemas.microsoft.com/office/powerpoint/2010/main" val="1524886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481DC9-9BAF-CA4A-B609-65AD3AFE9D3C}"/>
              </a:ext>
            </a:extLst>
          </p:cNvPr>
          <p:cNvSpPr txBox="1"/>
          <p:nvPr/>
        </p:nvSpPr>
        <p:spPr>
          <a:xfrm>
            <a:off x="2641600" y="304800"/>
            <a:ext cx="6233053" cy="369332"/>
          </a:xfrm>
          <a:prstGeom prst="rect">
            <a:avLst/>
          </a:prstGeom>
          <a:noFill/>
        </p:spPr>
        <p:txBody>
          <a:bodyPr wrap="none" rtlCol="0">
            <a:spAutoFit/>
          </a:bodyPr>
          <a:lstStyle/>
          <a:p>
            <a:r>
              <a:rPr lang="en-US" b="1"/>
              <a:t>How to redirect to HTTPS when enter HTTP URL in Spring Boot?</a:t>
            </a:r>
            <a:endParaRPr lang="en-US" b="1" dirty="0"/>
          </a:p>
        </p:txBody>
      </p:sp>
      <p:pic>
        <p:nvPicPr>
          <p:cNvPr id="6" name="Picture 5" descr="A screenshot of a social media post&#10;&#10;Description automatically generated">
            <a:extLst>
              <a:ext uri="{FF2B5EF4-FFF2-40B4-BE49-F238E27FC236}">
                <a16:creationId xmlns:a16="http://schemas.microsoft.com/office/drawing/2014/main" id="{3A76F489-111E-DF45-BC07-A5DFB198B486}"/>
              </a:ext>
            </a:extLst>
          </p:cNvPr>
          <p:cNvPicPr>
            <a:picLocks noChangeAspect="1"/>
          </p:cNvPicPr>
          <p:nvPr/>
        </p:nvPicPr>
        <p:blipFill>
          <a:blip r:embed="rId2"/>
          <a:stretch>
            <a:fillRect/>
          </a:stretch>
        </p:blipFill>
        <p:spPr>
          <a:xfrm>
            <a:off x="1917700" y="927100"/>
            <a:ext cx="8356600" cy="5003800"/>
          </a:xfrm>
          <a:prstGeom prst="rect">
            <a:avLst/>
          </a:prstGeom>
        </p:spPr>
      </p:pic>
    </p:spTree>
    <p:extLst>
      <p:ext uri="{BB962C8B-B14F-4D97-AF65-F5344CB8AC3E}">
        <p14:creationId xmlns:p14="http://schemas.microsoft.com/office/powerpoint/2010/main" val="526708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3333BF-8CD7-8E47-AC17-1A1D3CC50A32}"/>
              </a:ext>
            </a:extLst>
          </p:cNvPr>
          <p:cNvSpPr txBox="1"/>
          <p:nvPr/>
        </p:nvSpPr>
        <p:spPr>
          <a:xfrm>
            <a:off x="4353516" y="307497"/>
            <a:ext cx="1938416" cy="369332"/>
          </a:xfrm>
          <a:prstGeom prst="rect">
            <a:avLst/>
          </a:prstGeom>
          <a:noFill/>
        </p:spPr>
        <p:txBody>
          <a:bodyPr wrap="none" rtlCol="0">
            <a:spAutoFit/>
          </a:bodyPr>
          <a:lstStyle/>
          <a:p>
            <a:r>
              <a:rPr lang="en-US" b="1" dirty="0"/>
              <a:t>Spring Cloud Vault</a:t>
            </a:r>
          </a:p>
        </p:txBody>
      </p:sp>
      <p:sp>
        <p:nvSpPr>
          <p:cNvPr id="5" name="TextBox 4">
            <a:extLst>
              <a:ext uri="{FF2B5EF4-FFF2-40B4-BE49-F238E27FC236}">
                <a16:creationId xmlns:a16="http://schemas.microsoft.com/office/drawing/2014/main" id="{94D0BAD5-DDF6-694C-8BEC-722F5D403316}"/>
              </a:ext>
            </a:extLst>
          </p:cNvPr>
          <p:cNvSpPr txBox="1"/>
          <p:nvPr/>
        </p:nvSpPr>
        <p:spPr>
          <a:xfrm>
            <a:off x="146999" y="825388"/>
            <a:ext cx="11898001" cy="1477328"/>
          </a:xfrm>
          <a:prstGeom prst="rect">
            <a:avLst/>
          </a:prstGeom>
          <a:noFill/>
        </p:spPr>
        <p:txBody>
          <a:bodyPr wrap="none" rtlCol="0">
            <a:spAutoFit/>
          </a:bodyPr>
          <a:lstStyle/>
          <a:p>
            <a:r>
              <a:rPr lang="en-US" dirty="0"/>
              <a:t>How you going to manage your application related secrets in a centralized place and based on the environment? With the</a:t>
            </a:r>
          </a:p>
          <a:p>
            <a:r>
              <a:rPr lang="en-US" dirty="0"/>
              <a:t>help of Spring Cloud Vault we can achieve this. Spring Cloud Vault which is a module which helps us to externalize the secrets</a:t>
            </a:r>
          </a:p>
          <a:p>
            <a:r>
              <a:rPr lang="en-US" dirty="0"/>
              <a:t>to a vault server.</a:t>
            </a:r>
          </a:p>
          <a:p>
            <a:endParaRPr lang="en-US" dirty="0"/>
          </a:p>
          <a:p>
            <a:r>
              <a:rPr lang="en-US" dirty="0"/>
              <a:t>Spring Cloud Value uses </a:t>
            </a:r>
            <a:r>
              <a:rPr lang="en-US" dirty="0" err="1"/>
              <a:t>HasiCorp</a:t>
            </a:r>
            <a:r>
              <a:rPr lang="en-US" dirty="0"/>
              <a:t> vault as a server.</a:t>
            </a:r>
          </a:p>
        </p:txBody>
      </p:sp>
      <p:sp>
        <p:nvSpPr>
          <p:cNvPr id="2" name="TextBox 1">
            <a:extLst>
              <a:ext uri="{FF2B5EF4-FFF2-40B4-BE49-F238E27FC236}">
                <a16:creationId xmlns:a16="http://schemas.microsoft.com/office/drawing/2014/main" id="{F2E3C296-A245-A040-A9DE-A157625F1E0B}"/>
              </a:ext>
            </a:extLst>
          </p:cNvPr>
          <p:cNvSpPr txBox="1"/>
          <p:nvPr/>
        </p:nvSpPr>
        <p:spPr>
          <a:xfrm>
            <a:off x="242761" y="2302716"/>
            <a:ext cx="11812721" cy="3970318"/>
          </a:xfrm>
          <a:prstGeom prst="rect">
            <a:avLst/>
          </a:prstGeom>
          <a:noFill/>
        </p:spPr>
        <p:txBody>
          <a:bodyPr wrap="none" rtlCol="0">
            <a:spAutoFit/>
          </a:bodyPr>
          <a:lstStyle/>
          <a:p>
            <a:r>
              <a:rPr lang="en-US" dirty="0"/>
              <a:t>How to use </a:t>
            </a:r>
            <a:r>
              <a:rPr lang="en-US" dirty="0" err="1"/>
              <a:t>HasiCorp</a:t>
            </a:r>
            <a:r>
              <a:rPr lang="en-US" dirty="0"/>
              <a:t>?</a:t>
            </a:r>
          </a:p>
          <a:p>
            <a:pPr marL="285750" indent="-285750">
              <a:buFontTx/>
              <a:buChar char="-"/>
            </a:pPr>
            <a:r>
              <a:rPr lang="en-US" dirty="0"/>
              <a:t>Navigate to this site </a:t>
            </a:r>
            <a:r>
              <a:rPr lang="en-IN" dirty="0">
                <a:hlinkClick r:id="rId2"/>
              </a:rPr>
              <a:t>https://www.vaultproject.io/</a:t>
            </a:r>
            <a:r>
              <a:rPr lang="en-IN" dirty="0"/>
              <a:t> and download the software.</a:t>
            </a:r>
          </a:p>
          <a:p>
            <a:pPr marL="285750" indent="-285750">
              <a:buFontTx/>
              <a:buChar char="-"/>
            </a:pPr>
            <a:r>
              <a:rPr lang="en-IN" dirty="0"/>
              <a:t>Extract the downloaded zip file</a:t>
            </a:r>
          </a:p>
          <a:p>
            <a:pPr marL="285750" indent="-285750">
              <a:buFontTx/>
              <a:buChar char="-"/>
            </a:pPr>
            <a:r>
              <a:rPr lang="en-IN" dirty="0"/>
              <a:t>After unzip, you will get an executable file (Unix or windows)</a:t>
            </a:r>
          </a:p>
          <a:p>
            <a:pPr marL="285750" indent="-285750">
              <a:buFontTx/>
              <a:buChar char="-"/>
            </a:pPr>
            <a:r>
              <a:rPr lang="en-US" dirty="0"/>
              <a:t>We have to write a configuration file called “</a:t>
            </a:r>
            <a:r>
              <a:rPr lang="en-US" dirty="0" err="1"/>
              <a:t>vault.hcl</a:t>
            </a:r>
            <a:r>
              <a:rPr lang="en-US" dirty="0"/>
              <a:t>” as shown below and placed it inside the folder which contains exe.</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r>
              <a:rPr lang="en-US" dirty="0"/>
              <a:t>Start the vault server. To start the server, use terminal or command “</a:t>
            </a:r>
            <a:r>
              <a:rPr lang="en-US" dirty="0">
                <a:solidFill>
                  <a:srgbClr val="FF0000"/>
                </a:solidFill>
              </a:rPr>
              <a:t>vault server –config ./</a:t>
            </a:r>
            <a:r>
              <a:rPr lang="en-US" dirty="0" err="1">
                <a:solidFill>
                  <a:srgbClr val="FF0000"/>
                </a:solidFill>
              </a:rPr>
              <a:t>vault.hcl</a:t>
            </a:r>
            <a:r>
              <a:rPr lang="en-US" dirty="0"/>
              <a:t>”</a:t>
            </a:r>
          </a:p>
          <a:p>
            <a:pPr marL="285750" indent="-285750">
              <a:buFontTx/>
              <a:buChar char="-"/>
            </a:pPr>
            <a:r>
              <a:rPr lang="en-US" dirty="0"/>
              <a:t>Once the vault server started, we need to initialize for the first time. Use “</a:t>
            </a:r>
            <a:r>
              <a:rPr lang="en-US" dirty="0">
                <a:solidFill>
                  <a:srgbClr val="FF0000"/>
                </a:solidFill>
              </a:rPr>
              <a:t>set VAULT_ADD=http://localhost:8200</a:t>
            </a:r>
            <a:r>
              <a:rPr lang="en-US" dirty="0"/>
              <a:t>”</a:t>
            </a:r>
          </a:p>
          <a:p>
            <a:pPr marL="285750" indent="-285750">
              <a:buFontTx/>
              <a:buChar char="-"/>
            </a:pPr>
            <a:r>
              <a:rPr lang="en-US" dirty="0"/>
              <a:t>Open another terminal or command and enter "</a:t>
            </a:r>
            <a:r>
              <a:rPr lang="en-US" dirty="0">
                <a:solidFill>
                  <a:srgbClr val="FF0000"/>
                </a:solidFill>
              </a:rPr>
              <a:t>set VAULT_ADD=http://localhost:8200</a:t>
            </a:r>
            <a:r>
              <a:rPr lang="en-US" dirty="0"/>
              <a:t>” and “</a:t>
            </a:r>
            <a:r>
              <a:rPr lang="en-US" dirty="0">
                <a:solidFill>
                  <a:srgbClr val="FF0000"/>
                </a:solidFill>
              </a:rPr>
              <a:t>vault operator </a:t>
            </a:r>
            <a:r>
              <a:rPr lang="en-US" dirty="0" err="1">
                <a:solidFill>
                  <a:srgbClr val="FF0000"/>
                </a:solidFill>
              </a:rPr>
              <a:t>init</a:t>
            </a:r>
            <a:r>
              <a:rPr lang="en-US" dirty="0"/>
              <a:t>”</a:t>
            </a:r>
          </a:p>
        </p:txBody>
      </p:sp>
      <p:pic>
        <p:nvPicPr>
          <p:cNvPr id="8" name="Picture 7" descr="A screenshot of a cell phone&#10;&#10;Description automatically generated">
            <a:extLst>
              <a:ext uri="{FF2B5EF4-FFF2-40B4-BE49-F238E27FC236}">
                <a16:creationId xmlns:a16="http://schemas.microsoft.com/office/drawing/2014/main" id="{519B8626-DE2F-674B-9F25-B16E5332B702}"/>
              </a:ext>
            </a:extLst>
          </p:cNvPr>
          <p:cNvPicPr>
            <a:picLocks noChangeAspect="1"/>
          </p:cNvPicPr>
          <p:nvPr/>
        </p:nvPicPr>
        <p:blipFill>
          <a:blip r:embed="rId3"/>
          <a:stretch>
            <a:fillRect/>
          </a:stretch>
        </p:blipFill>
        <p:spPr>
          <a:xfrm>
            <a:off x="2355897" y="3780044"/>
            <a:ext cx="1930633" cy="1565696"/>
          </a:xfrm>
          <a:prstGeom prst="rect">
            <a:avLst/>
          </a:prstGeom>
        </p:spPr>
      </p:pic>
      <p:sp>
        <p:nvSpPr>
          <p:cNvPr id="9" name="TextBox 8">
            <a:extLst>
              <a:ext uri="{FF2B5EF4-FFF2-40B4-BE49-F238E27FC236}">
                <a16:creationId xmlns:a16="http://schemas.microsoft.com/office/drawing/2014/main" id="{B7355962-B8C8-5448-B59D-EBFCE0DA2621}"/>
              </a:ext>
            </a:extLst>
          </p:cNvPr>
          <p:cNvSpPr txBox="1"/>
          <p:nvPr/>
        </p:nvSpPr>
        <p:spPr>
          <a:xfrm>
            <a:off x="11303002" y="6488668"/>
            <a:ext cx="741998" cy="369332"/>
          </a:xfrm>
          <a:prstGeom prst="rect">
            <a:avLst/>
          </a:prstGeom>
          <a:noFill/>
        </p:spPr>
        <p:txBody>
          <a:bodyPr wrap="none" rtlCol="0">
            <a:spAutoFit/>
          </a:bodyPr>
          <a:lstStyle/>
          <a:p>
            <a:r>
              <a:rPr lang="en-US" dirty="0"/>
              <a:t>Cont..</a:t>
            </a:r>
          </a:p>
        </p:txBody>
      </p:sp>
    </p:spTree>
    <p:extLst>
      <p:ext uri="{BB962C8B-B14F-4D97-AF65-F5344CB8AC3E}">
        <p14:creationId xmlns:p14="http://schemas.microsoft.com/office/powerpoint/2010/main" val="121769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92F03F-0036-954E-B8AB-5E21EEC99A25}"/>
              </a:ext>
            </a:extLst>
          </p:cNvPr>
          <p:cNvSpPr txBox="1"/>
          <p:nvPr/>
        </p:nvSpPr>
        <p:spPr>
          <a:xfrm>
            <a:off x="147000" y="58846"/>
            <a:ext cx="11887200" cy="6740307"/>
          </a:xfrm>
          <a:prstGeom prst="rect">
            <a:avLst/>
          </a:prstGeom>
          <a:noFill/>
        </p:spPr>
        <p:txBody>
          <a:bodyPr wrap="square" rtlCol="0">
            <a:spAutoFit/>
          </a:bodyPr>
          <a:lstStyle/>
          <a:p>
            <a:pPr marL="285750" indent="-285750">
              <a:buFont typeface="Arial" panose="020B0604020202020204" pitchFamily="34" charset="0"/>
              <a:buChar char="•"/>
            </a:pPr>
            <a:r>
              <a:rPr lang="en-US" dirty="0"/>
              <a:t>It will produce a 5 unseal key and initial root token as shown below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first five lines are the master key shares that we will later use to unseal Vault’s storage.</a:t>
            </a:r>
          </a:p>
          <a:p>
            <a:pPr marL="285750" indent="-285750">
              <a:buFont typeface="Arial" panose="020B0604020202020204" pitchFamily="34" charset="0"/>
              <a:buChar char="•"/>
            </a:pPr>
            <a:r>
              <a:rPr lang="en-US" dirty="0">
                <a:solidFill>
                  <a:srgbClr val="FF0000"/>
                </a:solidFill>
              </a:rPr>
              <a:t>Note:</a:t>
            </a:r>
            <a:r>
              <a:rPr lang="en-US" dirty="0"/>
              <a:t> Vault only displays the master key shares  only once during initialization. Hence, please copy and keep it someplace.</a:t>
            </a:r>
          </a:p>
          <a:p>
            <a:pPr marL="285750" indent="-285750">
              <a:buFont typeface="Arial" panose="020B0604020202020204" pitchFamily="34" charset="0"/>
              <a:buChar char="•"/>
            </a:pPr>
            <a:r>
              <a:rPr lang="en-US" dirty="0"/>
              <a:t>Execute this command: “</a:t>
            </a:r>
            <a:r>
              <a:rPr lang="en-US" dirty="0">
                <a:solidFill>
                  <a:srgbClr val="FF0000"/>
                </a:solidFill>
              </a:rPr>
              <a:t>set VAULT_TOKEN=&lt;root token value&gt;</a:t>
            </a:r>
            <a:r>
              <a:rPr lang="en-US" dirty="0"/>
              <a:t>”</a:t>
            </a:r>
          </a:p>
          <a:p>
            <a:pPr marL="285750" indent="-285750">
              <a:buFont typeface="Arial" panose="020B0604020202020204" pitchFamily="34" charset="0"/>
              <a:buChar char="•"/>
            </a:pPr>
            <a:r>
              <a:rPr lang="en-US" dirty="0"/>
              <a:t>You can check the vault status using: “</a:t>
            </a:r>
            <a:r>
              <a:rPr lang="en-US" dirty="0">
                <a:solidFill>
                  <a:srgbClr val="FF0000"/>
                </a:solidFill>
              </a:rPr>
              <a:t>vault status</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vault is “</a:t>
            </a:r>
            <a:r>
              <a:rPr lang="en-US" dirty="0">
                <a:solidFill>
                  <a:srgbClr val="FF0000"/>
                </a:solidFill>
              </a:rPr>
              <a:t>sealed = true</a:t>
            </a:r>
            <a:r>
              <a:rPr lang="en-US" dirty="0"/>
              <a:t>” then you can not add any keys. You have to unseal it.</a:t>
            </a:r>
          </a:p>
          <a:p>
            <a:pPr marL="285750" indent="-285750">
              <a:buFont typeface="Arial" panose="020B0604020202020204" pitchFamily="34" charset="0"/>
              <a:buChar char="•"/>
            </a:pPr>
            <a:r>
              <a:rPr lang="en-US" b="1" dirty="0"/>
              <a:t>How to unseal?</a:t>
            </a:r>
            <a:r>
              <a:rPr lang="en-US" dirty="0"/>
              <a:t> Use any one of the five keys</a:t>
            </a:r>
          </a:p>
          <a:p>
            <a:pPr marL="285750" indent="-285750">
              <a:buFont typeface="Arial" panose="020B0604020202020204" pitchFamily="34" charset="0"/>
              <a:buChar char="•"/>
            </a:pPr>
            <a:r>
              <a:rPr lang="en-US" b="1" dirty="0"/>
              <a:t>1:</a:t>
            </a:r>
            <a:r>
              <a:rPr lang="en-US" dirty="0"/>
              <a:t> “vault operator unseal &lt;key share 1 value&gt;”    </a:t>
            </a:r>
            <a:r>
              <a:rPr lang="en-US" b="1" dirty="0"/>
              <a:t>2</a:t>
            </a:r>
            <a:r>
              <a:rPr lang="en-US" dirty="0"/>
              <a:t>: “vault operator unseal &lt;key share 2 value&gt;”</a:t>
            </a:r>
          </a:p>
          <a:p>
            <a:pPr marL="285750" indent="-285750">
              <a:buFont typeface="Arial" panose="020B0604020202020204" pitchFamily="34" charset="0"/>
              <a:buChar char="•"/>
            </a:pPr>
            <a:r>
              <a:rPr lang="en-US" b="1" dirty="0"/>
              <a:t>3</a:t>
            </a:r>
            <a:r>
              <a:rPr lang="en-US" dirty="0"/>
              <a:t>: “vault operator unseal &lt;key share 3 value&gt;”</a:t>
            </a:r>
            <a:endParaRPr lang="en-US" b="1" dirty="0"/>
          </a:p>
        </p:txBody>
      </p:sp>
      <p:pic>
        <p:nvPicPr>
          <p:cNvPr id="8" name="Picture 7" descr="A picture containing green, sitting, table, computer&#10;&#10;Description automatically generated">
            <a:extLst>
              <a:ext uri="{FF2B5EF4-FFF2-40B4-BE49-F238E27FC236}">
                <a16:creationId xmlns:a16="http://schemas.microsoft.com/office/drawing/2014/main" id="{7FBCAA12-0BF4-FD4E-9B39-C0DF376045B0}"/>
              </a:ext>
            </a:extLst>
          </p:cNvPr>
          <p:cNvPicPr>
            <a:picLocks noChangeAspect="1"/>
          </p:cNvPicPr>
          <p:nvPr/>
        </p:nvPicPr>
        <p:blipFill>
          <a:blip r:embed="rId2"/>
          <a:stretch>
            <a:fillRect/>
          </a:stretch>
        </p:blipFill>
        <p:spPr>
          <a:xfrm>
            <a:off x="1164657" y="468822"/>
            <a:ext cx="5834046" cy="1676355"/>
          </a:xfrm>
          <a:prstGeom prst="rect">
            <a:avLst/>
          </a:prstGeom>
        </p:spPr>
      </p:pic>
      <p:pic>
        <p:nvPicPr>
          <p:cNvPr id="10" name="Picture 9" descr="A picture containing monitor, meter, clock, holding&#10;&#10;Description automatically generated">
            <a:extLst>
              <a:ext uri="{FF2B5EF4-FFF2-40B4-BE49-F238E27FC236}">
                <a16:creationId xmlns:a16="http://schemas.microsoft.com/office/drawing/2014/main" id="{36451596-6FFF-074A-8D6F-CA7925BFA4E1}"/>
              </a:ext>
            </a:extLst>
          </p:cNvPr>
          <p:cNvPicPr>
            <a:picLocks noChangeAspect="1"/>
          </p:cNvPicPr>
          <p:nvPr/>
        </p:nvPicPr>
        <p:blipFill>
          <a:blip r:embed="rId3"/>
          <a:stretch>
            <a:fillRect/>
          </a:stretch>
        </p:blipFill>
        <p:spPr>
          <a:xfrm>
            <a:off x="1845813" y="3551721"/>
            <a:ext cx="2143925" cy="1861285"/>
          </a:xfrm>
          <a:prstGeom prst="rect">
            <a:avLst/>
          </a:prstGeom>
        </p:spPr>
      </p:pic>
      <p:sp>
        <p:nvSpPr>
          <p:cNvPr id="11" name="TextBox 10">
            <a:extLst>
              <a:ext uri="{FF2B5EF4-FFF2-40B4-BE49-F238E27FC236}">
                <a16:creationId xmlns:a16="http://schemas.microsoft.com/office/drawing/2014/main" id="{458D75A4-6BA5-1848-A296-2AA5D038B86D}"/>
              </a:ext>
            </a:extLst>
          </p:cNvPr>
          <p:cNvSpPr txBox="1"/>
          <p:nvPr/>
        </p:nvSpPr>
        <p:spPr>
          <a:xfrm>
            <a:off x="11303002" y="6488668"/>
            <a:ext cx="741998" cy="369332"/>
          </a:xfrm>
          <a:prstGeom prst="rect">
            <a:avLst/>
          </a:prstGeom>
          <a:noFill/>
        </p:spPr>
        <p:txBody>
          <a:bodyPr wrap="none" rtlCol="0">
            <a:spAutoFit/>
          </a:bodyPr>
          <a:lstStyle/>
          <a:p>
            <a:r>
              <a:rPr lang="en-US" dirty="0"/>
              <a:t>Cont..</a:t>
            </a:r>
          </a:p>
        </p:txBody>
      </p:sp>
    </p:spTree>
    <p:extLst>
      <p:ext uri="{BB962C8B-B14F-4D97-AF65-F5344CB8AC3E}">
        <p14:creationId xmlns:p14="http://schemas.microsoft.com/office/powerpoint/2010/main" val="3975853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D3BB37-805A-0A44-B910-CC840046AB00}"/>
              </a:ext>
            </a:extLst>
          </p:cNvPr>
          <p:cNvSpPr txBox="1"/>
          <p:nvPr/>
        </p:nvSpPr>
        <p:spPr>
          <a:xfrm>
            <a:off x="234669" y="58846"/>
            <a:ext cx="9839681" cy="6740307"/>
          </a:xfrm>
          <a:prstGeom prst="rect">
            <a:avLst/>
          </a:prstGeom>
          <a:noFill/>
        </p:spPr>
        <p:txBody>
          <a:bodyPr wrap="none" rtlCol="0">
            <a:spAutoFit/>
          </a:bodyPr>
          <a:lstStyle/>
          <a:p>
            <a:pPr marL="285750" indent="-285750">
              <a:buFont typeface="Arial" panose="020B0604020202020204" pitchFamily="34" charset="0"/>
              <a:buChar char="•"/>
            </a:pPr>
            <a:r>
              <a:rPr lang="en-US" dirty="0"/>
              <a:t>Now you need to enable the KV secrets engine at path </a:t>
            </a:r>
            <a:r>
              <a:rPr lang="en-US" b="1" dirty="0">
                <a:solidFill>
                  <a:srgbClr val="FF0000"/>
                </a:solidFill>
              </a:rPr>
              <a:t>secret</a:t>
            </a:r>
          </a:p>
          <a:p>
            <a:pPr marL="285750" indent="-285750">
              <a:buFont typeface="Arial" panose="020B0604020202020204" pitchFamily="34" charset="0"/>
              <a:buChar char="•"/>
            </a:pPr>
            <a:r>
              <a:rPr lang="en-US" dirty="0"/>
              <a:t>Execute the following command: “</a:t>
            </a:r>
            <a:r>
              <a:rPr lang="en-IN" b="1" dirty="0">
                <a:solidFill>
                  <a:srgbClr val="FF0000"/>
                </a:solidFill>
              </a:rPr>
              <a:t>vault secrets enable -path=secret/ </a:t>
            </a:r>
            <a:r>
              <a:rPr lang="en-IN" b="1" dirty="0" err="1">
                <a:solidFill>
                  <a:srgbClr val="FF0000"/>
                </a:solidFill>
              </a:rPr>
              <a:t>kv</a:t>
            </a:r>
            <a:r>
              <a:rPr lang="en-US" dirty="0"/>
              <a:t>”</a:t>
            </a:r>
          </a:p>
          <a:p>
            <a:pPr marL="285750" indent="-285750">
              <a:buFont typeface="Arial" panose="020B0604020202020204" pitchFamily="34" charset="0"/>
              <a:buChar char="•"/>
            </a:pPr>
            <a:r>
              <a:rPr lang="en-US" dirty="0"/>
              <a:t>Now put a key value pair into vault using below command:</a:t>
            </a:r>
          </a:p>
          <a:p>
            <a:pPr marL="742950" lvl="1" indent="-285750">
              <a:buFont typeface="Arial" panose="020B0604020202020204" pitchFamily="34" charset="0"/>
              <a:buChar char="•"/>
            </a:pPr>
            <a:r>
              <a:rPr lang="en-IN" b="1" dirty="0">
                <a:solidFill>
                  <a:srgbClr val="FF0000"/>
                </a:solidFill>
              </a:rPr>
              <a:t>vault </a:t>
            </a:r>
            <a:r>
              <a:rPr lang="en-IN" b="1" dirty="0" err="1">
                <a:solidFill>
                  <a:srgbClr val="FF0000"/>
                </a:solidFill>
              </a:rPr>
              <a:t>kv</a:t>
            </a:r>
            <a:r>
              <a:rPr lang="en-IN" b="1" dirty="0">
                <a:solidFill>
                  <a:srgbClr val="FF0000"/>
                </a:solidFill>
              </a:rPr>
              <a:t> put secret/</a:t>
            </a:r>
            <a:r>
              <a:rPr lang="en-IN" b="1" dirty="0" err="1">
                <a:solidFill>
                  <a:srgbClr val="FF0000"/>
                </a:solidFill>
              </a:rPr>
              <a:t>myapp</a:t>
            </a:r>
            <a:r>
              <a:rPr lang="en-IN" b="1" dirty="0">
                <a:solidFill>
                  <a:srgbClr val="FF0000"/>
                </a:solidFill>
              </a:rPr>
              <a:t> </a:t>
            </a:r>
            <a:r>
              <a:rPr lang="en-IN" b="1" dirty="0" err="1">
                <a:solidFill>
                  <a:srgbClr val="FF0000"/>
                </a:solidFill>
              </a:rPr>
              <a:t>keystorepassword</a:t>
            </a:r>
            <a:r>
              <a:rPr lang="en-IN" b="1" dirty="0">
                <a:solidFill>
                  <a:srgbClr val="FF0000"/>
                </a:solidFill>
              </a:rPr>
              <a:t>=tomcat </a:t>
            </a:r>
          </a:p>
          <a:p>
            <a:pPr marL="285750" indent="-285750">
              <a:buFont typeface="Arial" panose="020B0604020202020204" pitchFamily="34" charset="0"/>
              <a:buChar char="•"/>
            </a:pPr>
            <a:r>
              <a:rPr lang="en-US" dirty="0"/>
              <a:t>After the above step, we have successfully stored a key value pair into vault.</a:t>
            </a:r>
          </a:p>
          <a:p>
            <a:pPr marL="285750" indent="-285750">
              <a:buFont typeface="Arial" panose="020B0604020202020204" pitchFamily="34" charset="0"/>
              <a:buChar char="•"/>
            </a:pPr>
            <a:endParaRPr lang="en-US" dirty="0"/>
          </a:p>
          <a:p>
            <a:r>
              <a:rPr lang="en-US" b="1" dirty="0"/>
              <a:t>Now, it’s a time that how to use this in Spring Boot application:</a:t>
            </a:r>
          </a:p>
          <a:p>
            <a:pPr marL="285750" indent="-285750">
              <a:buFont typeface="Arial" panose="020B0604020202020204" pitchFamily="34" charset="0"/>
              <a:buChar char="•"/>
            </a:pPr>
            <a:r>
              <a:rPr lang="en-US" dirty="0"/>
              <a:t>Add dependency in your POM file</a:t>
            </a:r>
          </a:p>
          <a:p>
            <a:pPr lvl="1"/>
            <a:r>
              <a:rPr lang="en-IN" dirty="0"/>
              <a:t>&lt;dependency&gt;</a:t>
            </a:r>
          </a:p>
          <a:p>
            <a:pPr lvl="1"/>
            <a:r>
              <a:rPr lang="en-IN" dirty="0"/>
              <a:t>      &lt;</a:t>
            </a:r>
            <a:r>
              <a:rPr lang="en-IN" dirty="0" err="1"/>
              <a:t>groupId</a:t>
            </a:r>
            <a:r>
              <a:rPr lang="en-IN" dirty="0"/>
              <a:t>&gt;</a:t>
            </a:r>
            <a:r>
              <a:rPr lang="en-IN" dirty="0" err="1"/>
              <a:t>org.springframework.cloud</a:t>
            </a:r>
            <a:r>
              <a:rPr lang="en-IN" dirty="0"/>
              <a:t>&lt;/</a:t>
            </a:r>
            <a:r>
              <a:rPr lang="en-IN" dirty="0" err="1"/>
              <a:t>groupId</a:t>
            </a:r>
            <a:r>
              <a:rPr lang="en-IN" dirty="0"/>
              <a:t>&gt;</a:t>
            </a:r>
          </a:p>
          <a:p>
            <a:pPr lvl="1"/>
            <a:r>
              <a:rPr lang="en-IN" dirty="0"/>
              <a:t>      &lt;</a:t>
            </a:r>
            <a:r>
              <a:rPr lang="en-IN" dirty="0" err="1"/>
              <a:t>artifactId</a:t>
            </a:r>
            <a:r>
              <a:rPr lang="en-IN" dirty="0"/>
              <a:t>&gt;spring-cloud-starter-vault-config&lt;/</a:t>
            </a:r>
            <a:r>
              <a:rPr lang="en-IN" dirty="0" err="1"/>
              <a:t>artifactId</a:t>
            </a:r>
            <a:r>
              <a:rPr lang="en-IN" dirty="0"/>
              <a:t>&gt;</a:t>
            </a:r>
          </a:p>
          <a:p>
            <a:pPr lvl="1"/>
            <a:r>
              <a:rPr lang="en-IN" dirty="0"/>
              <a:t>      &lt;version&gt;3.0.0-SNAPSHOT&lt;/version&gt;</a:t>
            </a:r>
          </a:p>
          <a:p>
            <a:pPr lvl="1"/>
            <a:r>
              <a:rPr lang="en-IN" dirty="0"/>
              <a:t>&lt;/dependency&gt;</a:t>
            </a:r>
          </a:p>
          <a:p>
            <a:pPr marL="285750" indent="-285750">
              <a:buFont typeface="Arial" panose="020B0604020202020204" pitchFamily="34" charset="0"/>
              <a:buChar char="•"/>
            </a:pPr>
            <a:r>
              <a:rPr lang="en-IN" dirty="0"/>
              <a:t>Now create a file with name </a:t>
            </a:r>
            <a:r>
              <a:rPr lang="en-IN" b="1" dirty="0" err="1"/>
              <a:t>bootstrap.yml</a:t>
            </a:r>
            <a:r>
              <a:rPr lang="en-IN" dirty="0"/>
              <a:t> under </a:t>
            </a:r>
            <a:r>
              <a:rPr lang="en-IN" dirty="0" err="1"/>
              <a:t>src</a:t>
            </a:r>
            <a:r>
              <a:rPr lang="en-IN" dirty="0"/>
              <a:t>/main/resources and configure it will following:</a:t>
            </a:r>
          </a:p>
          <a:p>
            <a:pPr lvl="1"/>
            <a:r>
              <a:rPr lang="en-IN" dirty="0"/>
              <a:t>spring:</a:t>
            </a:r>
          </a:p>
          <a:p>
            <a:pPr lvl="1"/>
            <a:r>
              <a:rPr lang="en-IN" dirty="0"/>
              <a:t>  application:</a:t>
            </a:r>
          </a:p>
          <a:p>
            <a:pPr lvl="1"/>
            <a:r>
              <a:rPr lang="en-IN" dirty="0"/>
              <a:t>    name: </a:t>
            </a:r>
            <a:r>
              <a:rPr lang="en-IN" dirty="0" err="1"/>
              <a:t>myapp</a:t>
            </a:r>
            <a:endParaRPr lang="en-IN" dirty="0"/>
          </a:p>
          <a:p>
            <a:pPr lvl="1"/>
            <a:r>
              <a:rPr lang="en-IN" dirty="0"/>
              <a:t>  cloud:</a:t>
            </a:r>
          </a:p>
          <a:p>
            <a:pPr lvl="1"/>
            <a:r>
              <a:rPr lang="en-IN" dirty="0"/>
              <a:t>    vault:</a:t>
            </a:r>
          </a:p>
          <a:p>
            <a:pPr lvl="1"/>
            <a:r>
              <a:rPr lang="en-IN" dirty="0"/>
              <a:t>      host: localhost</a:t>
            </a:r>
          </a:p>
          <a:p>
            <a:pPr lvl="1"/>
            <a:r>
              <a:rPr lang="en-IN" dirty="0"/>
              <a:t>      port: 8200</a:t>
            </a:r>
          </a:p>
          <a:p>
            <a:pPr lvl="1"/>
            <a:r>
              <a:rPr lang="en-IN" dirty="0"/>
              <a:t>      scheme: http</a:t>
            </a:r>
          </a:p>
          <a:p>
            <a:pPr lvl="1"/>
            <a:r>
              <a:rPr lang="en-IN" dirty="0"/>
              <a:t>     # authentication: token</a:t>
            </a:r>
          </a:p>
          <a:p>
            <a:pPr lvl="1"/>
            <a:r>
              <a:rPr lang="en-IN" dirty="0"/>
              <a:t>      token: s.yZPi3ogu1BI585ZHw9Dqh2EZ</a:t>
            </a:r>
          </a:p>
        </p:txBody>
      </p:sp>
      <p:sp>
        <p:nvSpPr>
          <p:cNvPr id="5" name="TextBox 4">
            <a:extLst>
              <a:ext uri="{FF2B5EF4-FFF2-40B4-BE49-F238E27FC236}">
                <a16:creationId xmlns:a16="http://schemas.microsoft.com/office/drawing/2014/main" id="{87155BEC-2440-254F-A6B3-D02899DC3BB1}"/>
              </a:ext>
            </a:extLst>
          </p:cNvPr>
          <p:cNvSpPr txBox="1"/>
          <p:nvPr/>
        </p:nvSpPr>
        <p:spPr>
          <a:xfrm>
            <a:off x="5284100" y="5875823"/>
            <a:ext cx="6554548" cy="646331"/>
          </a:xfrm>
          <a:prstGeom prst="rect">
            <a:avLst/>
          </a:prstGeom>
          <a:noFill/>
        </p:spPr>
        <p:txBody>
          <a:bodyPr wrap="square" rtlCol="0">
            <a:spAutoFit/>
          </a:bodyPr>
          <a:lstStyle/>
          <a:p>
            <a:r>
              <a:rPr lang="en-IN" dirty="0"/>
              <a:t>In </a:t>
            </a:r>
            <a:r>
              <a:rPr lang="en-IN" b="1" dirty="0" err="1"/>
              <a:t>application.yml</a:t>
            </a:r>
            <a:r>
              <a:rPr lang="en-IN" dirty="0"/>
              <a:t> replace the value of </a:t>
            </a:r>
            <a:r>
              <a:rPr lang="en-IN" b="1" dirty="0" err="1"/>
              <a:t>server.ssl.key</a:t>
            </a:r>
            <a:r>
              <a:rPr lang="en-IN" b="1" dirty="0"/>
              <a:t>-store-password</a:t>
            </a:r>
            <a:r>
              <a:rPr lang="en-IN" dirty="0"/>
              <a:t> with ${</a:t>
            </a:r>
            <a:r>
              <a:rPr lang="en-IN" b="1" dirty="0" err="1">
                <a:solidFill>
                  <a:srgbClr val="FF0000"/>
                </a:solidFill>
              </a:rPr>
              <a:t>keystorepassword</a:t>
            </a:r>
            <a:r>
              <a:rPr lang="en-IN" dirty="0"/>
              <a:t>} </a:t>
            </a:r>
            <a:endParaRPr lang="en-US" dirty="0"/>
          </a:p>
        </p:txBody>
      </p:sp>
    </p:spTree>
    <p:extLst>
      <p:ext uri="{BB962C8B-B14F-4D97-AF65-F5344CB8AC3E}">
        <p14:creationId xmlns:p14="http://schemas.microsoft.com/office/powerpoint/2010/main" val="252274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BFA3C3-D157-5E4C-99EF-A8F97DBC907A}"/>
              </a:ext>
            </a:extLst>
          </p:cNvPr>
          <p:cNvSpPr txBox="1"/>
          <p:nvPr/>
        </p:nvSpPr>
        <p:spPr>
          <a:xfrm>
            <a:off x="4652920" y="129473"/>
            <a:ext cx="1607941" cy="369332"/>
          </a:xfrm>
          <a:prstGeom prst="rect">
            <a:avLst/>
          </a:prstGeom>
          <a:noFill/>
        </p:spPr>
        <p:txBody>
          <a:bodyPr wrap="none" rtlCol="0">
            <a:spAutoFit/>
          </a:bodyPr>
          <a:lstStyle/>
          <a:p>
            <a:r>
              <a:rPr lang="en-US" b="1" dirty="0"/>
              <a:t>Remember Me</a:t>
            </a:r>
          </a:p>
        </p:txBody>
      </p:sp>
      <p:sp>
        <p:nvSpPr>
          <p:cNvPr id="5" name="TextBox 4">
            <a:extLst>
              <a:ext uri="{FF2B5EF4-FFF2-40B4-BE49-F238E27FC236}">
                <a16:creationId xmlns:a16="http://schemas.microsoft.com/office/drawing/2014/main" id="{ECC8FE51-0EA6-A445-AFE6-48D06D25044E}"/>
              </a:ext>
            </a:extLst>
          </p:cNvPr>
          <p:cNvSpPr txBox="1"/>
          <p:nvPr/>
        </p:nvSpPr>
        <p:spPr>
          <a:xfrm>
            <a:off x="194209" y="563541"/>
            <a:ext cx="11435695" cy="646331"/>
          </a:xfrm>
          <a:prstGeom prst="rect">
            <a:avLst/>
          </a:prstGeom>
          <a:noFill/>
        </p:spPr>
        <p:txBody>
          <a:bodyPr wrap="none" rtlCol="0">
            <a:spAutoFit/>
          </a:bodyPr>
          <a:lstStyle/>
          <a:p>
            <a:r>
              <a:rPr lang="en-US" dirty="0"/>
              <a:t>Usually when you login any site and if you would have selected “Remember me” check box, then when you hit the same</a:t>
            </a:r>
          </a:p>
          <a:p>
            <a:r>
              <a:rPr lang="en-US" dirty="0"/>
              <a:t>Website, it will not ask your username and password. How it’s permits you to enter in to that website? Let see.</a:t>
            </a:r>
          </a:p>
        </p:txBody>
      </p:sp>
      <p:sp>
        <p:nvSpPr>
          <p:cNvPr id="6" name="TextBox 5">
            <a:extLst>
              <a:ext uri="{FF2B5EF4-FFF2-40B4-BE49-F238E27FC236}">
                <a16:creationId xmlns:a16="http://schemas.microsoft.com/office/drawing/2014/main" id="{AD8AD6C1-103E-7644-8CFC-FDD5B6270493}"/>
              </a:ext>
            </a:extLst>
          </p:cNvPr>
          <p:cNvSpPr txBox="1"/>
          <p:nvPr/>
        </p:nvSpPr>
        <p:spPr>
          <a:xfrm>
            <a:off x="194209" y="1274608"/>
            <a:ext cx="11435695" cy="4832092"/>
          </a:xfrm>
          <a:prstGeom prst="rect">
            <a:avLst/>
          </a:prstGeom>
          <a:noFill/>
        </p:spPr>
        <p:txBody>
          <a:bodyPr wrap="square" rtlCol="0">
            <a:spAutoFit/>
          </a:bodyPr>
          <a:lstStyle/>
          <a:p>
            <a:r>
              <a:rPr lang="en-US" dirty="0"/>
              <a:t>Steps:</a:t>
            </a:r>
          </a:p>
          <a:p>
            <a:pPr marL="342900" indent="-342900">
              <a:buAutoNum type="arabicPeriod"/>
            </a:pPr>
            <a:r>
              <a:rPr lang="en-US" dirty="0"/>
              <a:t>Add Remember me checkbox in your Login page</a:t>
            </a:r>
          </a:p>
          <a:p>
            <a:pPr marL="342900" indent="-342900">
              <a:buAutoNum type="arabicPeriod"/>
            </a:pPr>
            <a:r>
              <a:rPr lang="en-US" dirty="0"/>
              <a:t>In </a:t>
            </a:r>
            <a:r>
              <a:rPr lang="en-US" i="1" dirty="0" err="1"/>
              <a:t>WebSecurityConfiguration</a:t>
            </a:r>
            <a:r>
              <a:rPr lang="en-US" dirty="0"/>
              <a:t> enable </a:t>
            </a:r>
            <a:r>
              <a:rPr lang="en-US" dirty="0" err="1"/>
              <a:t>rememberMe</a:t>
            </a:r>
            <a:r>
              <a:rPr lang="en-US" dirty="0"/>
              <a:t>().key(“my-key”) as shown below</a:t>
            </a:r>
          </a:p>
          <a:p>
            <a:endParaRPr lang="en-US" i="1" dirty="0"/>
          </a:p>
          <a:p>
            <a:r>
              <a:rPr lang="en-IN" sz="1000" dirty="0"/>
              <a:t>http</a:t>
            </a:r>
          </a:p>
          <a:p>
            <a:r>
              <a:rPr lang="en-IN" sz="1000" dirty="0"/>
              <a:t>.</a:t>
            </a:r>
            <a:r>
              <a:rPr lang="en-IN" sz="1000" dirty="0" err="1"/>
              <a:t>authorizeRequests</a:t>
            </a:r>
            <a:r>
              <a:rPr lang="en-IN" sz="1000" dirty="0"/>
              <a:t>()</a:t>
            </a:r>
          </a:p>
          <a:p>
            <a:r>
              <a:rPr lang="en-IN" sz="1000" dirty="0"/>
              <a:t>.</a:t>
            </a:r>
            <a:r>
              <a:rPr lang="en-IN" sz="1000" dirty="0" err="1"/>
              <a:t>antMatchers</a:t>
            </a:r>
            <a:r>
              <a:rPr lang="en-IN" sz="1000" dirty="0"/>
              <a:t>("/register","/login","/h2-console/**").</a:t>
            </a:r>
            <a:r>
              <a:rPr lang="en-IN" sz="1000" dirty="0" err="1"/>
              <a:t>permitAll</a:t>
            </a:r>
            <a:r>
              <a:rPr lang="en-IN" sz="1000" dirty="0"/>
              <a:t>()</a:t>
            </a:r>
          </a:p>
          <a:p>
            <a:r>
              <a:rPr lang="en-IN" sz="1000" dirty="0"/>
              <a:t>.</a:t>
            </a:r>
            <a:r>
              <a:rPr lang="en-IN" sz="1000" dirty="0" err="1"/>
              <a:t>anyRequest</a:t>
            </a:r>
            <a:r>
              <a:rPr lang="en-IN" sz="1000" dirty="0"/>
              <a:t>().authenticated()</a:t>
            </a:r>
          </a:p>
          <a:p>
            <a:r>
              <a:rPr lang="en-IN" sz="1000" dirty="0"/>
              <a:t>.and()</a:t>
            </a:r>
          </a:p>
          <a:p>
            <a:r>
              <a:rPr lang="en-IN" sz="1000" dirty="0"/>
              <a:t>.</a:t>
            </a:r>
            <a:r>
              <a:rPr lang="en-IN" sz="1000" dirty="0" err="1"/>
              <a:t>formLogin</a:t>
            </a:r>
            <a:r>
              <a:rPr lang="en-IN" sz="1000" dirty="0"/>
              <a:t>().</a:t>
            </a:r>
            <a:r>
              <a:rPr lang="en-IN" sz="1000" dirty="0" err="1"/>
              <a:t>loginPage</a:t>
            </a:r>
            <a:r>
              <a:rPr lang="en-IN" sz="1000" dirty="0"/>
              <a:t>("/login").</a:t>
            </a:r>
            <a:r>
              <a:rPr lang="en-IN" sz="1000" dirty="0" err="1"/>
              <a:t>defaultSuccessUrl</a:t>
            </a:r>
            <a:r>
              <a:rPr lang="en-IN" sz="1000" dirty="0"/>
              <a:t>("/hello", true)</a:t>
            </a:r>
          </a:p>
          <a:p>
            <a:r>
              <a:rPr lang="en-IN" sz="1000" dirty="0"/>
              <a:t>.and().</a:t>
            </a:r>
            <a:r>
              <a:rPr lang="en-IN" sz="1000" dirty="0" err="1"/>
              <a:t>csrf</a:t>
            </a:r>
            <a:r>
              <a:rPr lang="en-IN" sz="1000" dirty="0"/>
              <a:t>().disable()</a:t>
            </a:r>
          </a:p>
          <a:p>
            <a:r>
              <a:rPr lang="en-IN" sz="1000" b="1" dirty="0">
                <a:solidFill>
                  <a:srgbClr val="FF0000"/>
                </a:solidFill>
              </a:rPr>
              <a:t>.</a:t>
            </a:r>
            <a:r>
              <a:rPr lang="en-IN" sz="1000" b="1" dirty="0" err="1">
                <a:solidFill>
                  <a:srgbClr val="FF0000"/>
                </a:solidFill>
              </a:rPr>
              <a:t>rememberMe</a:t>
            </a:r>
            <a:r>
              <a:rPr lang="en-IN" sz="1000" b="1" dirty="0">
                <a:solidFill>
                  <a:srgbClr val="FF0000"/>
                </a:solidFill>
              </a:rPr>
              <a:t>().key("my-key");</a:t>
            </a:r>
          </a:p>
          <a:p>
            <a:endParaRPr lang="en-IN" sz="1000" b="1" dirty="0">
              <a:solidFill>
                <a:srgbClr val="FF0000"/>
              </a:solidFill>
            </a:endParaRPr>
          </a:p>
          <a:p>
            <a:endParaRPr lang="en-IN" sz="1000" b="1" dirty="0">
              <a:solidFill>
                <a:srgbClr val="FF0000"/>
              </a:solidFill>
            </a:endParaRPr>
          </a:p>
          <a:p>
            <a:endParaRPr lang="en-IN" sz="1000" b="1" dirty="0">
              <a:solidFill>
                <a:srgbClr val="FF0000"/>
              </a:solidFill>
            </a:endParaRPr>
          </a:p>
          <a:p>
            <a:endParaRPr lang="en-IN" sz="1000" b="1" dirty="0">
              <a:solidFill>
                <a:srgbClr val="FF0000"/>
              </a:solidFill>
            </a:endParaRPr>
          </a:p>
          <a:p>
            <a:endParaRPr lang="en-IN" sz="1000" b="1" dirty="0">
              <a:solidFill>
                <a:srgbClr val="FF0000"/>
              </a:solidFill>
            </a:endParaRPr>
          </a:p>
          <a:p>
            <a:endParaRPr lang="en-IN" sz="1000" b="1" dirty="0">
              <a:solidFill>
                <a:srgbClr val="FF0000"/>
              </a:solidFill>
            </a:endParaRPr>
          </a:p>
          <a:p>
            <a:endParaRPr lang="en-IN" sz="1000" b="1" dirty="0">
              <a:solidFill>
                <a:srgbClr val="FF0000"/>
              </a:solidFill>
            </a:endParaRPr>
          </a:p>
          <a:p>
            <a:endParaRPr lang="en-IN" sz="1000" b="1" dirty="0">
              <a:solidFill>
                <a:srgbClr val="FF0000"/>
              </a:solidFill>
            </a:endParaRPr>
          </a:p>
          <a:p>
            <a:endParaRPr lang="en-IN" sz="1000" b="1" dirty="0">
              <a:solidFill>
                <a:srgbClr val="FF0000"/>
              </a:solidFill>
            </a:endParaRPr>
          </a:p>
          <a:p>
            <a:endParaRPr lang="en-IN" sz="1000" b="1" dirty="0">
              <a:solidFill>
                <a:srgbClr val="FF0000"/>
              </a:solidFill>
            </a:endParaRPr>
          </a:p>
          <a:p>
            <a:endParaRPr lang="en-IN" sz="1000" b="1" dirty="0">
              <a:solidFill>
                <a:srgbClr val="FF0000"/>
              </a:solidFill>
            </a:endParaRPr>
          </a:p>
          <a:p>
            <a:endParaRPr lang="en-IN" sz="1000" b="1" dirty="0">
              <a:solidFill>
                <a:srgbClr val="FF0000"/>
              </a:solidFill>
            </a:endParaRPr>
          </a:p>
          <a:p>
            <a:r>
              <a:rPr lang="en-IN" dirty="0"/>
              <a:t>Hash based Remember Me token use the following formula for generation:</a:t>
            </a:r>
          </a:p>
          <a:p>
            <a:r>
              <a:rPr lang="en-IN" dirty="0">
                <a:solidFill>
                  <a:srgbClr val="FF0000"/>
                </a:solidFill>
              </a:rPr>
              <a:t>Base64(username:expirationTime:md5Hex(</a:t>
            </a:r>
            <a:r>
              <a:rPr lang="en-IN" dirty="0" err="1">
                <a:solidFill>
                  <a:srgbClr val="FF0000"/>
                </a:solidFill>
              </a:rPr>
              <a:t>username:expirationTime:password:key</a:t>
            </a:r>
            <a:r>
              <a:rPr lang="en-IN" dirty="0">
                <a:solidFill>
                  <a:srgbClr val="FF0000"/>
                </a:solidFill>
              </a:rPr>
              <a:t>))</a:t>
            </a:r>
          </a:p>
        </p:txBody>
      </p:sp>
      <p:pic>
        <p:nvPicPr>
          <p:cNvPr id="8" name="Picture 7" descr="A screenshot of a cell phone&#10;&#10;Description automatically generated">
            <a:extLst>
              <a:ext uri="{FF2B5EF4-FFF2-40B4-BE49-F238E27FC236}">
                <a16:creationId xmlns:a16="http://schemas.microsoft.com/office/drawing/2014/main" id="{A6CD0675-AF38-704D-AA71-56289F3DBF73}"/>
              </a:ext>
            </a:extLst>
          </p:cNvPr>
          <p:cNvPicPr>
            <a:picLocks noChangeAspect="1"/>
          </p:cNvPicPr>
          <p:nvPr/>
        </p:nvPicPr>
        <p:blipFill>
          <a:blip r:embed="rId2"/>
          <a:stretch>
            <a:fillRect/>
          </a:stretch>
        </p:blipFill>
        <p:spPr>
          <a:xfrm>
            <a:off x="299405" y="3912265"/>
            <a:ext cx="1381785" cy="112574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983C958D-75D5-564C-BCA7-08B71604C69F}"/>
              </a:ext>
            </a:extLst>
          </p:cNvPr>
          <p:cNvPicPr>
            <a:picLocks noChangeAspect="1"/>
          </p:cNvPicPr>
          <p:nvPr/>
        </p:nvPicPr>
        <p:blipFill>
          <a:blip r:embed="rId3"/>
          <a:stretch>
            <a:fillRect/>
          </a:stretch>
        </p:blipFill>
        <p:spPr>
          <a:xfrm>
            <a:off x="2028824" y="4008414"/>
            <a:ext cx="2263775" cy="366199"/>
          </a:xfrm>
          <a:prstGeom prst="rect">
            <a:avLst/>
          </a:prstGeom>
        </p:spPr>
      </p:pic>
      <p:sp>
        <p:nvSpPr>
          <p:cNvPr id="11" name="TextBox 10">
            <a:extLst>
              <a:ext uri="{FF2B5EF4-FFF2-40B4-BE49-F238E27FC236}">
                <a16:creationId xmlns:a16="http://schemas.microsoft.com/office/drawing/2014/main" id="{F4474C8B-97D6-BB41-A640-91EC48E21C85}"/>
              </a:ext>
            </a:extLst>
          </p:cNvPr>
          <p:cNvSpPr txBox="1"/>
          <p:nvPr/>
        </p:nvSpPr>
        <p:spPr>
          <a:xfrm>
            <a:off x="2752586" y="3885303"/>
            <a:ext cx="816249" cy="246221"/>
          </a:xfrm>
          <a:prstGeom prst="rect">
            <a:avLst/>
          </a:prstGeom>
          <a:noFill/>
        </p:spPr>
        <p:txBody>
          <a:bodyPr wrap="none" rtlCol="0">
            <a:spAutoFit/>
          </a:bodyPr>
          <a:lstStyle/>
          <a:p>
            <a:r>
              <a:rPr lang="en-US" sz="1000" dirty="0"/>
              <a:t>Before login</a:t>
            </a:r>
          </a:p>
        </p:txBody>
      </p:sp>
      <p:pic>
        <p:nvPicPr>
          <p:cNvPr id="13" name="Picture 12" descr="A screenshot of a cell phone&#10;&#10;Description automatically generated">
            <a:extLst>
              <a:ext uri="{FF2B5EF4-FFF2-40B4-BE49-F238E27FC236}">
                <a16:creationId xmlns:a16="http://schemas.microsoft.com/office/drawing/2014/main" id="{5F0538E2-C983-1244-AA83-A91C09D3732C}"/>
              </a:ext>
            </a:extLst>
          </p:cNvPr>
          <p:cNvPicPr>
            <a:picLocks noChangeAspect="1"/>
          </p:cNvPicPr>
          <p:nvPr/>
        </p:nvPicPr>
        <p:blipFill>
          <a:blip r:embed="rId4"/>
          <a:stretch>
            <a:fillRect/>
          </a:stretch>
        </p:blipFill>
        <p:spPr>
          <a:xfrm>
            <a:off x="2028824" y="4635115"/>
            <a:ext cx="2263775" cy="743812"/>
          </a:xfrm>
          <a:prstGeom prst="rect">
            <a:avLst/>
          </a:prstGeom>
        </p:spPr>
      </p:pic>
      <p:sp>
        <p:nvSpPr>
          <p:cNvPr id="14" name="TextBox 13">
            <a:extLst>
              <a:ext uri="{FF2B5EF4-FFF2-40B4-BE49-F238E27FC236}">
                <a16:creationId xmlns:a16="http://schemas.microsoft.com/office/drawing/2014/main" id="{A3961596-4E2F-5442-8E60-F7577D36A5DB}"/>
              </a:ext>
            </a:extLst>
          </p:cNvPr>
          <p:cNvSpPr txBox="1"/>
          <p:nvPr/>
        </p:nvSpPr>
        <p:spPr>
          <a:xfrm>
            <a:off x="2752585" y="4441256"/>
            <a:ext cx="731290" cy="246221"/>
          </a:xfrm>
          <a:prstGeom prst="rect">
            <a:avLst/>
          </a:prstGeom>
          <a:noFill/>
        </p:spPr>
        <p:txBody>
          <a:bodyPr wrap="none" rtlCol="0">
            <a:spAutoFit/>
          </a:bodyPr>
          <a:lstStyle/>
          <a:p>
            <a:r>
              <a:rPr lang="en-US" sz="1000" dirty="0"/>
              <a:t>After login</a:t>
            </a:r>
          </a:p>
        </p:txBody>
      </p:sp>
      <p:sp>
        <p:nvSpPr>
          <p:cNvPr id="15" name="Rectangle 14">
            <a:extLst>
              <a:ext uri="{FF2B5EF4-FFF2-40B4-BE49-F238E27FC236}">
                <a16:creationId xmlns:a16="http://schemas.microsoft.com/office/drawing/2014/main" id="{8A427BAA-4DDD-E44A-B391-77CCCE1E8280}"/>
              </a:ext>
            </a:extLst>
          </p:cNvPr>
          <p:cNvSpPr/>
          <p:nvPr/>
        </p:nvSpPr>
        <p:spPr>
          <a:xfrm>
            <a:off x="6096000" y="2819400"/>
            <a:ext cx="8858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Remember Me Filter</a:t>
            </a:r>
          </a:p>
        </p:txBody>
      </p:sp>
      <p:pic>
        <p:nvPicPr>
          <p:cNvPr id="17" name="Graphic 16" descr="Tick">
            <a:extLst>
              <a:ext uri="{FF2B5EF4-FFF2-40B4-BE49-F238E27FC236}">
                <a16:creationId xmlns:a16="http://schemas.microsoft.com/office/drawing/2014/main" id="{0CEE2558-DF6E-7545-A952-BDF87F1185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3449" y="2971799"/>
            <a:ext cx="180975" cy="180975"/>
          </a:xfrm>
          <a:prstGeom prst="rect">
            <a:avLst/>
          </a:prstGeom>
        </p:spPr>
      </p:pic>
      <p:cxnSp>
        <p:nvCxnSpPr>
          <p:cNvPr id="19" name="Straight Arrow Connector 18">
            <a:extLst>
              <a:ext uri="{FF2B5EF4-FFF2-40B4-BE49-F238E27FC236}">
                <a16:creationId xmlns:a16="http://schemas.microsoft.com/office/drawing/2014/main" id="{8C5ABA71-6380-7C4E-8F39-9D4815A59A68}"/>
              </a:ext>
            </a:extLst>
          </p:cNvPr>
          <p:cNvCxnSpPr>
            <a:cxnSpLocks/>
            <a:endCxn id="15" idx="1"/>
          </p:cNvCxnSpPr>
          <p:nvPr/>
        </p:nvCxnSpPr>
        <p:spPr>
          <a:xfrm>
            <a:off x="5105400" y="3062288"/>
            <a:ext cx="9906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0D1F9E19-295C-9C40-A7E8-10B7E06CD1B0}"/>
              </a:ext>
            </a:extLst>
          </p:cNvPr>
          <p:cNvCxnSpPr>
            <a:endCxn id="17" idx="2"/>
          </p:cNvCxnSpPr>
          <p:nvPr/>
        </p:nvCxnSpPr>
        <p:spPr>
          <a:xfrm flipH="1" flipV="1">
            <a:off x="4833937" y="3152774"/>
            <a:ext cx="2957513" cy="2600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879112D-A018-4742-94F7-2FA6CCC1700F}"/>
              </a:ext>
            </a:extLst>
          </p:cNvPr>
          <p:cNvSpPr txBox="1"/>
          <p:nvPr/>
        </p:nvSpPr>
        <p:spPr>
          <a:xfrm rot="2468573">
            <a:off x="5569974" y="4161108"/>
            <a:ext cx="1531381" cy="369332"/>
          </a:xfrm>
          <a:prstGeom prst="rect">
            <a:avLst/>
          </a:prstGeom>
          <a:noFill/>
        </p:spPr>
        <p:txBody>
          <a:bodyPr wrap="none" rtlCol="0">
            <a:spAutoFit/>
          </a:bodyPr>
          <a:lstStyle/>
          <a:p>
            <a:r>
              <a:rPr lang="en-US" dirty="0"/>
              <a:t>remember me</a:t>
            </a:r>
          </a:p>
        </p:txBody>
      </p:sp>
      <p:sp>
        <p:nvSpPr>
          <p:cNvPr id="24" name="Can 23">
            <a:extLst>
              <a:ext uri="{FF2B5EF4-FFF2-40B4-BE49-F238E27FC236}">
                <a16:creationId xmlns:a16="http://schemas.microsoft.com/office/drawing/2014/main" id="{501411F6-3419-454A-9379-059D5394A48E}"/>
              </a:ext>
            </a:extLst>
          </p:cNvPr>
          <p:cNvSpPr/>
          <p:nvPr/>
        </p:nvSpPr>
        <p:spPr>
          <a:xfrm>
            <a:off x="7639050" y="2724236"/>
            <a:ext cx="485775" cy="5905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db</a:t>
            </a:r>
            <a:endParaRPr lang="en-US" dirty="0"/>
          </a:p>
        </p:txBody>
      </p:sp>
      <p:cxnSp>
        <p:nvCxnSpPr>
          <p:cNvPr id="26" name="Straight Arrow Connector 25">
            <a:extLst>
              <a:ext uri="{FF2B5EF4-FFF2-40B4-BE49-F238E27FC236}">
                <a16:creationId xmlns:a16="http://schemas.microsoft.com/office/drawing/2014/main" id="{73789D45-B60D-5442-9F68-B49A22AA481E}"/>
              </a:ext>
            </a:extLst>
          </p:cNvPr>
          <p:cNvCxnSpPr>
            <a:cxnSpLocks/>
            <a:endCxn id="24" idx="2"/>
          </p:cNvCxnSpPr>
          <p:nvPr/>
        </p:nvCxnSpPr>
        <p:spPr>
          <a:xfrm>
            <a:off x="7033783" y="3019511"/>
            <a:ext cx="6052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19C4ED5-650C-3649-A1FB-40B5A10C57A9}"/>
              </a:ext>
            </a:extLst>
          </p:cNvPr>
          <p:cNvCxnSpPr/>
          <p:nvPr/>
        </p:nvCxnSpPr>
        <p:spPr>
          <a:xfrm flipH="1">
            <a:off x="6981825" y="3152774"/>
            <a:ext cx="6572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Rectangle 29">
            <a:extLst>
              <a:ext uri="{FF2B5EF4-FFF2-40B4-BE49-F238E27FC236}">
                <a16:creationId xmlns:a16="http://schemas.microsoft.com/office/drawing/2014/main" id="{516242B7-3E27-A74F-941E-57A33338D756}"/>
              </a:ext>
            </a:extLst>
          </p:cNvPr>
          <p:cNvSpPr/>
          <p:nvPr/>
        </p:nvSpPr>
        <p:spPr>
          <a:xfrm>
            <a:off x="7153275" y="3590925"/>
            <a:ext cx="638175" cy="321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Validate</a:t>
            </a:r>
          </a:p>
        </p:txBody>
      </p:sp>
      <p:cxnSp>
        <p:nvCxnSpPr>
          <p:cNvPr id="32" name="Elbow Connector 31">
            <a:extLst>
              <a:ext uri="{FF2B5EF4-FFF2-40B4-BE49-F238E27FC236}">
                <a16:creationId xmlns:a16="http://schemas.microsoft.com/office/drawing/2014/main" id="{13F89AEF-70A8-AE41-AD14-B6F4BD7CAC52}"/>
              </a:ext>
            </a:extLst>
          </p:cNvPr>
          <p:cNvCxnSpPr>
            <a:stCxn id="15" idx="2"/>
          </p:cNvCxnSpPr>
          <p:nvPr/>
        </p:nvCxnSpPr>
        <p:spPr>
          <a:xfrm rot="16200000" flipH="1">
            <a:off x="6607969" y="3236119"/>
            <a:ext cx="476250" cy="61436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Rectangle 33">
            <a:extLst>
              <a:ext uri="{FF2B5EF4-FFF2-40B4-BE49-F238E27FC236}">
                <a16:creationId xmlns:a16="http://schemas.microsoft.com/office/drawing/2014/main" id="{D8ED22A8-230A-224D-9824-B4852126FE44}"/>
              </a:ext>
            </a:extLst>
          </p:cNvPr>
          <p:cNvSpPr/>
          <p:nvPr/>
        </p:nvSpPr>
        <p:spPr>
          <a:xfrm>
            <a:off x="6848475" y="2190750"/>
            <a:ext cx="942975" cy="533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2471117-D5F7-9B48-9064-1AF83599DD09}"/>
              </a:ext>
            </a:extLst>
          </p:cNvPr>
          <p:cNvSpPr/>
          <p:nvPr/>
        </p:nvSpPr>
        <p:spPr>
          <a:xfrm>
            <a:off x="7033783" y="2343150"/>
            <a:ext cx="605267" cy="238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Session</a:t>
            </a:r>
          </a:p>
        </p:txBody>
      </p:sp>
      <p:sp>
        <p:nvSpPr>
          <p:cNvPr id="35" name="TextBox 34">
            <a:extLst>
              <a:ext uri="{FF2B5EF4-FFF2-40B4-BE49-F238E27FC236}">
                <a16:creationId xmlns:a16="http://schemas.microsoft.com/office/drawing/2014/main" id="{0216FE7A-AB72-C447-B0F7-74D71F394F74}"/>
              </a:ext>
            </a:extLst>
          </p:cNvPr>
          <p:cNvSpPr txBox="1"/>
          <p:nvPr/>
        </p:nvSpPr>
        <p:spPr>
          <a:xfrm>
            <a:off x="6771197" y="2155192"/>
            <a:ext cx="1130438" cy="215444"/>
          </a:xfrm>
          <a:prstGeom prst="rect">
            <a:avLst/>
          </a:prstGeom>
          <a:noFill/>
        </p:spPr>
        <p:txBody>
          <a:bodyPr wrap="none" rtlCol="0">
            <a:spAutoFit/>
          </a:bodyPr>
          <a:lstStyle/>
          <a:p>
            <a:r>
              <a:rPr lang="en-US" sz="800" dirty="0"/>
              <a:t>Session context holder</a:t>
            </a:r>
          </a:p>
        </p:txBody>
      </p:sp>
      <p:sp>
        <p:nvSpPr>
          <p:cNvPr id="36" name="TextBox 35">
            <a:extLst>
              <a:ext uri="{FF2B5EF4-FFF2-40B4-BE49-F238E27FC236}">
                <a16:creationId xmlns:a16="http://schemas.microsoft.com/office/drawing/2014/main" id="{7B8BB28C-B69B-034D-A89E-833FFDA61AE0}"/>
              </a:ext>
            </a:extLst>
          </p:cNvPr>
          <p:cNvSpPr txBox="1"/>
          <p:nvPr/>
        </p:nvSpPr>
        <p:spPr>
          <a:xfrm>
            <a:off x="8595059" y="4988619"/>
            <a:ext cx="2068195" cy="1046440"/>
          </a:xfrm>
          <a:prstGeom prst="rect">
            <a:avLst/>
          </a:prstGeom>
          <a:noFill/>
        </p:spPr>
        <p:txBody>
          <a:bodyPr wrap="none" rtlCol="0">
            <a:spAutoFit/>
          </a:bodyPr>
          <a:lstStyle/>
          <a:p>
            <a:r>
              <a:rPr lang="en-US" dirty="0"/>
              <a:t>Logout: </a:t>
            </a:r>
          </a:p>
          <a:p>
            <a:r>
              <a:rPr lang="en-US" sz="1100" dirty="0"/>
              <a:t>and().logout()</a:t>
            </a:r>
          </a:p>
          <a:p>
            <a:r>
              <a:rPr lang="en-US" sz="1100" dirty="0"/>
              <a:t>.</a:t>
            </a:r>
            <a:r>
              <a:rPr lang="en-US" sz="1100" dirty="0" err="1"/>
              <a:t>logoutUrl</a:t>
            </a:r>
            <a:r>
              <a:rPr lang="en-US" sz="1100" dirty="0"/>
              <a:t>(“/logout”)</a:t>
            </a:r>
          </a:p>
          <a:p>
            <a:r>
              <a:rPr lang="en-US" sz="1100" dirty="0"/>
              <a:t>.</a:t>
            </a:r>
            <a:r>
              <a:rPr lang="en-US" sz="1100" dirty="0" err="1"/>
              <a:t>logoutSuccessUrl</a:t>
            </a:r>
            <a:r>
              <a:rPr lang="en-US" sz="1100" dirty="0"/>
              <a:t>(“/login”)</a:t>
            </a:r>
          </a:p>
          <a:p>
            <a:r>
              <a:rPr lang="en-US" sz="1100" dirty="0"/>
              <a:t>.</a:t>
            </a:r>
            <a:r>
              <a:rPr lang="en-US" sz="1100" dirty="0" err="1"/>
              <a:t>deleteCookies</a:t>
            </a:r>
            <a:r>
              <a:rPr lang="en-US" sz="1100" dirty="0"/>
              <a:t>(“remember-me”)</a:t>
            </a:r>
          </a:p>
        </p:txBody>
      </p:sp>
    </p:spTree>
    <p:extLst>
      <p:ext uri="{BB962C8B-B14F-4D97-AF65-F5344CB8AC3E}">
        <p14:creationId xmlns:p14="http://schemas.microsoft.com/office/powerpoint/2010/main" val="4026094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9128BA8-66E0-024F-B0A4-8DBC6144405B}"/>
              </a:ext>
            </a:extLst>
          </p:cNvPr>
          <p:cNvSpPr txBox="1"/>
          <p:nvPr/>
        </p:nvSpPr>
        <p:spPr>
          <a:xfrm>
            <a:off x="1848465" y="3298722"/>
            <a:ext cx="8495070" cy="178440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kern="1200">
                <a:solidFill>
                  <a:srgbClr val="FFFFFF"/>
                </a:solidFill>
                <a:latin typeface="+mj-lt"/>
                <a:ea typeface="+mj-ea"/>
                <a:cs typeface="+mj-cs"/>
              </a:rPr>
              <a:t>OAUTH 2.0</a:t>
            </a:r>
          </a:p>
        </p:txBody>
      </p:sp>
      <p:sp>
        <p:nvSpPr>
          <p:cNvPr id="18"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Graphic 7" descr="User">
            <a:extLst>
              <a:ext uri="{FF2B5EF4-FFF2-40B4-BE49-F238E27FC236}">
                <a16:creationId xmlns:a16="http://schemas.microsoft.com/office/drawing/2014/main" id="{7EA96D37-6EC9-4E2B-B6CE-D0CB668DF9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736463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CDB30C-1F82-41E6-A067-831D6E891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DA86DD-F997-4F66-A87C-5B58AB6D1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41B827-437E-40A3-A732-669230D6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B62AD5-7766-F04B-A367-76C95A14D44B}"/>
              </a:ext>
            </a:extLst>
          </p:cNvPr>
          <p:cNvSpPr>
            <a:spLocks noGrp="1"/>
          </p:cNvSpPr>
          <p:nvPr>
            <p:ph idx="1"/>
          </p:nvPr>
        </p:nvSpPr>
        <p:spPr>
          <a:xfrm>
            <a:off x="1524000" y="2399099"/>
            <a:ext cx="9465564" cy="3400969"/>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OAuth is a protocol that allows a user to </a:t>
            </a:r>
            <a:r>
              <a:rPr lang="en-US" sz="2400" b="1" dirty="0"/>
              <a:t>grant limited access to their resources</a:t>
            </a:r>
            <a:r>
              <a:rPr lang="en-US" sz="2400" dirty="0"/>
              <a:t> on one site to another site without having expose their credentials</a:t>
            </a:r>
          </a:p>
        </p:txBody>
      </p:sp>
    </p:spTree>
    <p:extLst>
      <p:ext uri="{BB962C8B-B14F-4D97-AF65-F5344CB8AC3E}">
        <p14:creationId xmlns:p14="http://schemas.microsoft.com/office/powerpoint/2010/main" val="1878515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a:extLst>
              <a:ext uri="{FF2B5EF4-FFF2-40B4-BE49-F238E27FC236}">
                <a16:creationId xmlns:a16="http://schemas.microsoft.com/office/drawing/2014/main" id="{37E136B1-F15A-4C4D-B54D-5F355BDACCE0}"/>
              </a:ext>
            </a:extLst>
          </p:cNvPr>
          <p:cNvSpPr/>
          <p:nvPr/>
        </p:nvSpPr>
        <p:spPr>
          <a:xfrm>
            <a:off x="676275" y="1876425"/>
            <a:ext cx="1171575" cy="92392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E8DCFD-AC95-E74A-84E5-275FD3912DA3}"/>
              </a:ext>
            </a:extLst>
          </p:cNvPr>
          <p:cNvSpPr txBox="1"/>
          <p:nvPr/>
        </p:nvSpPr>
        <p:spPr>
          <a:xfrm>
            <a:off x="304800" y="2800350"/>
            <a:ext cx="1732141" cy="646331"/>
          </a:xfrm>
          <a:prstGeom prst="rect">
            <a:avLst/>
          </a:prstGeom>
          <a:noFill/>
        </p:spPr>
        <p:txBody>
          <a:bodyPr wrap="none" rtlCol="0">
            <a:spAutoFit/>
          </a:bodyPr>
          <a:lstStyle/>
          <a:p>
            <a:r>
              <a:rPr lang="en-US" dirty="0"/>
              <a:t>Resource Owner</a:t>
            </a:r>
          </a:p>
          <a:p>
            <a:r>
              <a:rPr lang="en-US" dirty="0"/>
              <a:t>         (You)</a:t>
            </a:r>
          </a:p>
        </p:txBody>
      </p:sp>
      <p:sp>
        <p:nvSpPr>
          <p:cNvPr id="6" name="Rectangle 5">
            <a:extLst>
              <a:ext uri="{FF2B5EF4-FFF2-40B4-BE49-F238E27FC236}">
                <a16:creationId xmlns:a16="http://schemas.microsoft.com/office/drawing/2014/main" id="{4A0EF50D-1ADC-3146-9F2B-83B8E7701788}"/>
              </a:ext>
            </a:extLst>
          </p:cNvPr>
          <p:cNvSpPr/>
          <p:nvPr/>
        </p:nvSpPr>
        <p:spPr>
          <a:xfrm>
            <a:off x="3724275" y="1752599"/>
            <a:ext cx="1581150" cy="1171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LinkedIn.com</a:t>
            </a:r>
            <a:endParaRPr lang="en-US" dirty="0"/>
          </a:p>
        </p:txBody>
      </p:sp>
      <p:sp>
        <p:nvSpPr>
          <p:cNvPr id="7" name="TextBox 6">
            <a:extLst>
              <a:ext uri="{FF2B5EF4-FFF2-40B4-BE49-F238E27FC236}">
                <a16:creationId xmlns:a16="http://schemas.microsoft.com/office/drawing/2014/main" id="{4F8DBB0B-A56A-D643-A148-934C0C98E020}"/>
              </a:ext>
            </a:extLst>
          </p:cNvPr>
          <p:cNvSpPr txBox="1"/>
          <p:nvPr/>
        </p:nvSpPr>
        <p:spPr>
          <a:xfrm>
            <a:off x="4819395" y="2677953"/>
            <a:ext cx="486030" cy="246221"/>
          </a:xfrm>
          <a:prstGeom prst="rect">
            <a:avLst/>
          </a:prstGeom>
          <a:noFill/>
        </p:spPr>
        <p:txBody>
          <a:bodyPr wrap="none" rtlCol="0">
            <a:spAutoFit/>
          </a:bodyPr>
          <a:lstStyle/>
          <a:p>
            <a:r>
              <a:rPr lang="en-US" sz="1000" dirty="0"/>
              <a:t>Client</a:t>
            </a:r>
          </a:p>
        </p:txBody>
      </p:sp>
      <p:cxnSp>
        <p:nvCxnSpPr>
          <p:cNvPr id="9" name="Straight Arrow Connector 8">
            <a:extLst>
              <a:ext uri="{FF2B5EF4-FFF2-40B4-BE49-F238E27FC236}">
                <a16:creationId xmlns:a16="http://schemas.microsoft.com/office/drawing/2014/main" id="{233E6844-006E-DC47-85F1-F7FFBDEC1456}"/>
              </a:ext>
            </a:extLst>
          </p:cNvPr>
          <p:cNvCxnSpPr>
            <a:stCxn id="4" idx="6"/>
            <a:endCxn id="6" idx="1"/>
          </p:cNvCxnSpPr>
          <p:nvPr/>
        </p:nvCxnSpPr>
        <p:spPr>
          <a:xfrm flipV="1">
            <a:off x="1847850" y="2338387"/>
            <a:ext cx="1876425"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D2EEFB74-8BD6-1F4D-90A6-7CF98058C27F}"/>
              </a:ext>
            </a:extLst>
          </p:cNvPr>
          <p:cNvSpPr txBox="1"/>
          <p:nvPr/>
        </p:nvSpPr>
        <p:spPr>
          <a:xfrm>
            <a:off x="3477546" y="2924174"/>
            <a:ext cx="2074607" cy="369332"/>
          </a:xfrm>
          <a:prstGeom prst="rect">
            <a:avLst/>
          </a:prstGeom>
          <a:noFill/>
        </p:spPr>
        <p:txBody>
          <a:bodyPr wrap="none" rtlCol="0">
            <a:spAutoFit/>
          </a:bodyPr>
          <a:lstStyle/>
          <a:p>
            <a:r>
              <a:rPr lang="en-US" dirty="0"/>
              <a:t>Sign In using Google</a:t>
            </a:r>
          </a:p>
        </p:txBody>
      </p:sp>
      <p:sp>
        <p:nvSpPr>
          <p:cNvPr id="15" name="Rectangle 14">
            <a:extLst>
              <a:ext uri="{FF2B5EF4-FFF2-40B4-BE49-F238E27FC236}">
                <a16:creationId xmlns:a16="http://schemas.microsoft.com/office/drawing/2014/main" id="{F61FA768-26E5-914C-A18D-778468B2F2E1}"/>
              </a:ext>
            </a:extLst>
          </p:cNvPr>
          <p:cNvSpPr/>
          <p:nvPr/>
        </p:nvSpPr>
        <p:spPr>
          <a:xfrm>
            <a:off x="7700962" y="763428"/>
            <a:ext cx="2324100" cy="48006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5C08E0A-5433-8943-9DFE-1BCE2CE9061F}"/>
              </a:ext>
            </a:extLst>
          </p:cNvPr>
          <p:cNvSpPr/>
          <p:nvPr/>
        </p:nvSpPr>
        <p:spPr>
          <a:xfrm>
            <a:off x="8324850" y="1581150"/>
            <a:ext cx="1076325"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Gmail</a:t>
            </a:r>
          </a:p>
        </p:txBody>
      </p:sp>
      <p:sp>
        <p:nvSpPr>
          <p:cNvPr id="13" name="Oval 12">
            <a:extLst>
              <a:ext uri="{FF2B5EF4-FFF2-40B4-BE49-F238E27FC236}">
                <a16:creationId xmlns:a16="http://schemas.microsoft.com/office/drawing/2014/main" id="{780BB5F5-C10E-D14F-942C-52F1EDBD9C2F}"/>
              </a:ext>
            </a:extLst>
          </p:cNvPr>
          <p:cNvSpPr/>
          <p:nvPr/>
        </p:nvSpPr>
        <p:spPr>
          <a:xfrm>
            <a:off x="8172450" y="2677953"/>
            <a:ext cx="1428750" cy="984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Contacts</a:t>
            </a:r>
          </a:p>
        </p:txBody>
      </p:sp>
      <p:sp>
        <p:nvSpPr>
          <p:cNvPr id="14" name="Oval 13">
            <a:extLst>
              <a:ext uri="{FF2B5EF4-FFF2-40B4-BE49-F238E27FC236}">
                <a16:creationId xmlns:a16="http://schemas.microsoft.com/office/drawing/2014/main" id="{8485438F-C146-D846-A225-15804B11C073}"/>
              </a:ext>
            </a:extLst>
          </p:cNvPr>
          <p:cNvSpPr/>
          <p:nvPr/>
        </p:nvSpPr>
        <p:spPr>
          <a:xfrm>
            <a:off x="8244157" y="3804282"/>
            <a:ext cx="1228725"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Photos</a:t>
            </a:r>
          </a:p>
        </p:txBody>
      </p:sp>
      <p:sp>
        <p:nvSpPr>
          <p:cNvPr id="16" name="TextBox 15">
            <a:extLst>
              <a:ext uri="{FF2B5EF4-FFF2-40B4-BE49-F238E27FC236}">
                <a16:creationId xmlns:a16="http://schemas.microsoft.com/office/drawing/2014/main" id="{8F589E13-0663-E745-9C41-0A3BF5F702D4}"/>
              </a:ext>
            </a:extLst>
          </p:cNvPr>
          <p:cNvSpPr txBox="1"/>
          <p:nvPr/>
        </p:nvSpPr>
        <p:spPr>
          <a:xfrm>
            <a:off x="8029033" y="784025"/>
            <a:ext cx="1667957" cy="369332"/>
          </a:xfrm>
          <a:prstGeom prst="rect">
            <a:avLst/>
          </a:prstGeom>
          <a:noFill/>
        </p:spPr>
        <p:txBody>
          <a:bodyPr wrap="none" rtlCol="0">
            <a:spAutoFit/>
          </a:bodyPr>
          <a:lstStyle/>
          <a:p>
            <a:r>
              <a:rPr lang="en-US" dirty="0"/>
              <a:t>Google Services</a:t>
            </a:r>
          </a:p>
        </p:txBody>
      </p:sp>
      <p:cxnSp>
        <p:nvCxnSpPr>
          <p:cNvPr id="18" name="Straight Arrow Connector 17">
            <a:extLst>
              <a:ext uri="{FF2B5EF4-FFF2-40B4-BE49-F238E27FC236}">
                <a16:creationId xmlns:a16="http://schemas.microsoft.com/office/drawing/2014/main" id="{7D1EEFA0-5D16-2343-A6AF-362E12E2CF03}"/>
              </a:ext>
            </a:extLst>
          </p:cNvPr>
          <p:cNvCxnSpPr>
            <a:stCxn id="6" idx="3"/>
          </p:cNvCxnSpPr>
          <p:nvPr/>
        </p:nvCxnSpPr>
        <p:spPr>
          <a:xfrm>
            <a:off x="5305425" y="2338387"/>
            <a:ext cx="23955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72DD8003-F131-AF40-867B-9A08CE6F5DC3}"/>
              </a:ext>
            </a:extLst>
          </p:cNvPr>
          <p:cNvSpPr txBox="1"/>
          <p:nvPr/>
        </p:nvSpPr>
        <p:spPr>
          <a:xfrm>
            <a:off x="5589646" y="2015220"/>
            <a:ext cx="1974258" cy="646331"/>
          </a:xfrm>
          <a:prstGeom prst="rect">
            <a:avLst/>
          </a:prstGeom>
          <a:noFill/>
        </p:spPr>
        <p:txBody>
          <a:bodyPr wrap="none" rtlCol="0">
            <a:spAutoFit/>
          </a:bodyPr>
          <a:lstStyle/>
          <a:p>
            <a:r>
              <a:rPr lang="en-US" dirty="0"/>
              <a:t>Retrieve Info From </a:t>
            </a:r>
          </a:p>
          <a:p>
            <a:r>
              <a:rPr lang="en-US" dirty="0"/>
              <a:t>Google Services </a:t>
            </a:r>
          </a:p>
        </p:txBody>
      </p:sp>
      <p:sp>
        <p:nvSpPr>
          <p:cNvPr id="20" name="TextBox 19">
            <a:extLst>
              <a:ext uri="{FF2B5EF4-FFF2-40B4-BE49-F238E27FC236}">
                <a16:creationId xmlns:a16="http://schemas.microsoft.com/office/drawing/2014/main" id="{67ADD175-3518-EA4E-9268-9F275D91558A}"/>
              </a:ext>
            </a:extLst>
          </p:cNvPr>
          <p:cNvSpPr txBox="1"/>
          <p:nvPr/>
        </p:nvSpPr>
        <p:spPr>
          <a:xfrm>
            <a:off x="2095987" y="1969055"/>
            <a:ext cx="1363900" cy="646331"/>
          </a:xfrm>
          <a:prstGeom prst="rect">
            <a:avLst/>
          </a:prstGeom>
          <a:noFill/>
        </p:spPr>
        <p:txBody>
          <a:bodyPr wrap="none" rtlCol="0">
            <a:spAutoFit/>
          </a:bodyPr>
          <a:lstStyle/>
          <a:p>
            <a:r>
              <a:rPr lang="en-US" dirty="0"/>
              <a:t>Grant Partial</a:t>
            </a:r>
          </a:p>
          <a:p>
            <a:r>
              <a:rPr lang="en-US" dirty="0"/>
              <a:t>Authorities</a:t>
            </a:r>
          </a:p>
        </p:txBody>
      </p:sp>
    </p:spTree>
    <p:extLst>
      <p:ext uri="{BB962C8B-B14F-4D97-AF65-F5344CB8AC3E}">
        <p14:creationId xmlns:p14="http://schemas.microsoft.com/office/powerpoint/2010/main" val="3568332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3F3BDAFB-6ACB-264C-A6D7-98CB485C6DD4}"/>
              </a:ext>
            </a:extLst>
          </p:cNvPr>
          <p:cNvSpPr txBox="1"/>
          <p:nvPr/>
        </p:nvSpPr>
        <p:spPr>
          <a:xfrm>
            <a:off x="3363649" y="1905000"/>
            <a:ext cx="5464701" cy="369332"/>
          </a:xfrm>
          <a:prstGeom prst="rect">
            <a:avLst/>
          </a:prstGeom>
          <a:noFill/>
        </p:spPr>
        <p:txBody>
          <a:bodyPr wrap="none" rtlCol="0">
            <a:spAutoFit/>
          </a:bodyPr>
          <a:lstStyle/>
          <a:p>
            <a:pPr>
              <a:spcAft>
                <a:spcPts val="600"/>
              </a:spcAft>
            </a:pPr>
            <a:r>
              <a:rPr lang="en-US" dirty="0"/>
              <a:t>What are the ways the resource owner can Grant client?</a:t>
            </a:r>
            <a:endParaRPr lang="en-US"/>
          </a:p>
        </p:txBody>
      </p:sp>
      <p:graphicFrame>
        <p:nvGraphicFramePr>
          <p:cNvPr id="7" name="TextBox 4">
            <a:extLst>
              <a:ext uri="{FF2B5EF4-FFF2-40B4-BE49-F238E27FC236}">
                <a16:creationId xmlns:a16="http://schemas.microsoft.com/office/drawing/2014/main" id="{C91256AD-54E4-488C-8801-F0EB9327CCED}"/>
              </a:ext>
            </a:extLst>
          </p:cNvPr>
          <p:cNvGraphicFramePr/>
          <p:nvPr>
            <p:extLst>
              <p:ext uri="{D42A27DB-BD31-4B8C-83A1-F6EECF244321}">
                <p14:modId xmlns:p14="http://schemas.microsoft.com/office/powerpoint/2010/main" val="43042621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7294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508F5CA-8C33-0C48-B89E-B1F0770DB7FD}"/>
              </a:ext>
            </a:extLst>
          </p:cNvPr>
          <p:cNvSpPr/>
          <p:nvPr/>
        </p:nvSpPr>
        <p:spPr>
          <a:xfrm>
            <a:off x="3750068" y="4582274"/>
            <a:ext cx="1664413" cy="976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Principal (logged in user)</a:t>
            </a:r>
          </a:p>
        </p:txBody>
      </p:sp>
      <p:sp>
        <p:nvSpPr>
          <p:cNvPr id="5" name="Oval 4">
            <a:extLst>
              <a:ext uri="{FF2B5EF4-FFF2-40B4-BE49-F238E27FC236}">
                <a16:creationId xmlns:a16="http://schemas.microsoft.com/office/drawing/2014/main" id="{707413F4-4DAE-5A44-9DE8-B0B7087035F9}"/>
              </a:ext>
            </a:extLst>
          </p:cNvPr>
          <p:cNvSpPr/>
          <p:nvPr/>
        </p:nvSpPr>
        <p:spPr>
          <a:xfrm>
            <a:off x="6224427" y="4582273"/>
            <a:ext cx="1758593" cy="976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Authorities (Roles)</a:t>
            </a:r>
          </a:p>
        </p:txBody>
      </p:sp>
      <p:cxnSp>
        <p:nvCxnSpPr>
          <p:cNvPr id="7" name="Straight Arrow Connector 6">
            <a:extLst>
              <a:ext uri="{FF2B5EF4-FFF2-40B4-BE49-F238E27FC236}">
                <a16:creationId xmlns:a16="http://schemas.microsoft.com/office/drawing/2014/main" id="{DBB7F798-943E-A84F-8659-1866CD75A3CA}"/>
              </a:ext>
            </a:extLst>
          </p:cNvPr>
          <p:cNvCxnSpPr>
            <a:cxnSpLocks/>
            <a:stCxn id="4" idx="6"/>
            <a:endCxn id="5" idx="2"/>
          </p:cNvCxnSpPr>
          <p:nvPr/>
        </p:nvCxnSpPr>
        <p:spPr>
          <a:xfrm flipV="1">
            <a:off x="5414481" y="5070296"/>
            <a:ext cx="809946"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59DDF178-6991-894B-9959-29D3A3D18133}"/>
              </a:ext>
            </a:extLst>
          </p:cNvPr>
          <p:cNvSpPr txBox="1"/>
          <p:nvPr/>
        </p:nvSpPr>
        <p:spPr>
          <a:xfrm>
            <a:off x="5495876" y="4742061"/>
            <a:ext cx="566181" cy="369332"/>
          </a:xfrm>
          <a:prstGeom prst="rect">
            <a:avLst/>
          </a:prstGeom>
          <a:noFill/>
        </p:spPr>
        <p:txBody>
          <a:bodyPr wrap="none" rtlCol="0">
            <a:spAutoFit/>
          </a:bodyPr>
          <a:lstStyle/>
          <a:p>
            <a:r>
              <a:rPr lang="en-US" dirty="0"/>
              <a:t>1..N</a:t>
            </a:r>
          </a:p>
        </p:txBody>
      </p:sp>
      <p:sp>
        <p:nvSpPr>
          <p:cNvPr id="10" name="Rectangle 9">
            <a:extLst>
              <a:ext uri="{FF2B5EF4-FFF2-40B4-BE49-F238E27FC236}">
                <a16:creationId xmlns:a16="http://schemas.microsoft.com/office/drawing/2014/main" id="{F233E6B8-342C-0944-86E5-DC6254D0E2FD}"/>
              </a:ext>
            </a:extLst>
          </p:cNvPr>
          <p:cNvSpPr/>
          <p:nvPr/>
        </p:nvSpPr>
        <p:spPr>
          <a:xfrm>
            <a:off x="4685016" y="3020604"/>
            <a:ext cx="2208944"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a:t>
            </a:r>
          </a:p>
        </p:txBody>
      </p:sp>
      <p:sp>
        <p:nvSpPr>
          <p:cNvPr id="11" name="Rectangle 10">
            <a:extLst>
              <a:ext uri="{FF2B5EF4-FFF2-40B4-BE49-F238E27FC236}">
                <a16:creationId xmlns:a16="http://schemas.microsoft.com/office/drawing/2014/main" id="{43DEB675-A634-394D-9DD4-A7F3DA41A84C}"/>
              </a:ext>
            </a:extLst>
          </p:cNvPr>
          <p:cNvSpPr/>
          <p:nvPr/>
        </p:nvSpPr>
        <p:spPr>
          <a:xfrm>
            <a:off x="4685016" y="1788920"/>
            <a:ext cx="2208944"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SecurityContext</a:t>
            </a:r>
            <a:endParaRPr lang="en-US" dirty="0"/>
          </a:p>
        </p:txBody>
      </p:sp>
      <p:sp>
        <p:nvSpPr>
          <p:cNvPr id="12" name="Rectangle 11">
            <a:extLst>
              <a:ext uri="{FF2B5EF4-FFF2-40B4-BE49-F238E27FC236}">
                <a16:creationId xmlns:a16="http://schemas.microsoft.com/office/drawing/2014/main" id="{7AA404C1-0692-124F-AE1A-9BC6666191E9}"/>
              </a:ext>
            </a:extLst>
          </p:cNvPr>
          <p:cNvSpPr/>
          <p:nvPr/>
        </p:nvSpPr>
        <p:spPr>
          <a:xfrm>
            <a:off x="4685016" y="629970"/>
            <a:ext cx="2208944"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HttpSession</a:t>
            </a:r>
            <a:endParaRPr lang="en-US" dirty="0"/>
          </a:p>
        </p:txBody>
      </p:sp>
      <p:cxnSp>
        <p:nvCxnSpPr>
          <p:cNvPr id="13" name="Straight Arrow Connector 12">
            <a:extLst>
              <a:ext uri="{FF2B5EF4-FFF2-40B4-BE49-F238E27FC236}">
                <a16:creationId xmlns:a16="http://schemas.microsoft.com/office/drawing/2014/main" id="{192F80E9-1DF2-7B43-83CA-B982D8656C79}"/>
              </a:ext>
            </a:extLst>
          </p:cNvPr>
          <p:cNvCxnSpPr>
            <a:cxnSpLocks/>
            <a:stCxn id="4" idx="0"/>
          </p:cNvCxnSpPr>
          <p:nvPr/>
        </p:nvCxnSpPr>
        <p:spPr>
          <a:xfrm flipV="1">
            <a:off x="4582275" y="3626778"/>
            <a:ext cx="698642" cy="9554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3A6B0505-5019-4344-A527-D576776529F5}"/>
              </a:ext>
            </a:extLst>
          </p:cNvPr>
          <p:cNvCxnSpPr>
            <a:cxnSpLocks/>
            <a:stCxn id="5" idx="0"/>
          </p:cNvCxnSpPr>
          <p:nvPr/>
        </p:nvCxnSpPr>
        <p:spPr>
          <a:xfrm flipH="1" flipV="1">
            <a:off x="6488130" y="3601093"/>
            <a:ext cx="615594" cy="9811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7DC8F96E-9699-1647-8EC1-0319891F2028}"/>
              </a:ext>
            </a:extLst>
          </p:cNvPr>
          <p:cNvCxnSpPr>
            <a:cxnSpLocks/>
            <a:stCxn id="10" idx="0"/>
          </p:cNvCxnSpPr>
          <p:nvPr/>
        </p:nvCxnSpPr>
        <p:spPr>
          <a:xfrm flipV="1">
            <a:off x="5789488" y="2395096"/>
            <a:ext cx="0" cy="6255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33DDFBDB-4294-D949-BEEB-801E80AF9888}"/>
              </a:ext>
            </a:extLst>
          </p:cNvPr>
          <p:cNvCxnSpPr>
            <a:cxnSpLocks/>
            <a:stCxn id="11" idx="0"/>
          </p:cNvCxnSpPr>
          <p:nvPr/>
        </p:nvCxnSpPr>
        <p:spPr>
          <a:xfrm flipH="1" flipV="1">
            <a:off x="5778966" y="1236146"/>
            <a:ext cx="10522" cy="5527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3879C624-EC2B-C044-A618-89789C4AA21E}"/>
              </a:ext>
            </a:extLst>
          </p:cNvPr>
          <p:cNvCxnSpPr>
            <a:endCxn id="4" idx="2"/>
          </p:cNvCxnSpPr>
          <p:nvPr/>
        </p:nvCxnSpPr>
        <p:spPr>
          <a:xfrm flipV="1">
            <a:off x="3164440" y="5070297"/>
            <a:ext cx="585628" cy="672957"/>
          </a:xfrm>
          <a:prstGeom prst="line">
            <a:avLst/>
          </a:prstGeom>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74F4C23A-D049-244D-B630-557E86073A66}"/>
              </a:ext>
            </a:extLst>
          </p:cNvPr>
          <p:cNvSpPr txBox="1"/>
          <p:nvPr/>
        </p:nvSpPr>
        <p:spPr>
          <a:xfrm>
            <a:off x="3517830" y="4742061"/>
            <a:ext cx="301686" cy="369332"/>
          </a:xfrm>
          <a:prstGeom prst="rect">
            <a:avLst/>
          </a:prstGeom>
          <a:noFill/>
        </p:spPr>
        <p:txBody>
          <a:bodyPr wrap="none" rtlCol="0">
            <a:spAutoFit/>
          </a:bodyPr>
          <a:lstStyle/>
          <a:p>
            <a:r>
              <a:rPr lang="en-US" dirty="0"/>
              <a:t>1</a:t>
            </a:r>
          </a:p>
        </p:txBody>
      </p:sp>
      <p:sp>
        <p:nvSpPr>
          <p:cNvPr id="27" name="TextBox 26">
            <a:extLst>
              <a:ext uri="{FF2B5EF4-FFF2-40B4-BE49-F238E27FC236}">
                <a16:creationId xmlns:a16="http://schemas.microsoft.com/office/drawing/2014/main" id="{8B3873BD-A1E5-D648-B4BE-24F39DF7F5DD}"/>
              </a:ext>
            </a:extLst>
          </p:cNvPr>
          <p:cNvSpPr txBox="1"/>
          <p:nvPr/>
        </p:nvSpPr>
        <p:spPr>
          <a:xfrm>
            <a:off x="7907676" y="4885629"/>
            <a:ext cx="301686" cy="369332"/>
          </a:xfrm>
          <a:prstGeom prst="rect">
            <a:avLst/>
          </a:prstGeom>
          <a:noFill/>
        </p:spPr>
        <p:txBody>
          <a:bodyPr wrap="none" rtlCol="0">
            <a:spAutoFit/>
          </a:bodyPr>
          <a:lstStyle/>
          <a:p>
            <a:r>
              <a:rPr lang="en-US" dirty="0"/>
              <a:t>2</a:t>
            </a:r>
          </a:p>
        </p:txBody>
      </p:sp>
      <p:sp>
        <p:nvSpPr>
          <p:cNvPr id="28" name="TextBox 27">
            <a:extLst>
              <a:ext uri="{FF2B5EF4-FFF2-40B4-BE49-F238E27FC236}">
                <a16:creationId xmlns:a16="http://schemas.microsoft.com/office/drawing/2014/main" id="{16B5F38C-3693-6A47-84E8-7F11F415783D}"/>
              </a:ext>
            </a:extLst>
          </p:cNvPr>
          <p:cNvSpPr txBox="1"/>
          <p:nvPr/>
        </p:nvSpPr>
        <p:spPr>
          <a:xfrm>
            <a:off x="2321960" y="5626722"/>
            <a:ext cx="2042739" cy="369332"/>
          </a:xfrm>
          <a:prstGeom prst="rect">
            <a:avLst/>
          </a:prstGeom>
          <a:noFill/>
        </p:spPr>
        <p:txBody>
          <a:bodyPr wrap="none" rtlCol="0">
            <a:spAutoFit/>
          </a:bodyPr>
          <a:lstStyle/>
          <a:p>
            <a:r>
              <a:rPr lang="en-US" dirty="0"/>
              <a:t>Once user logged in</a:t>
            </a:r>
          </a:p>
        </p:txBody>
      </p:sp>
      <p:sp>
        <p:nvSpPr>
          <p:cNvPr id="29" name="Oval 28">
            <a:extLst>
              <a:ext uri="{FF2B5EF4-FFF2-40B4-BE49-F238E27FC236}">
                <a16:creationId xmlns:a16="http://schemas.microsoft.com/office/drawing/2014/main" id="{ADC38ACC-2227-6645-94D1-6A55E513B165}"/>
              </a:ext>
            </a:extLst>
          </p:cNvPr>
          <p:cNvSpPr/>
          <p:nvPr/>
        </p:nvSpPr>
        <p:spPr>
          <a:xfrm>
            <a:off x="750013" y="629970"/>
            <a:ext cx="708917" cy="606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F2</a:t>
            </a:r>
          </a:p>
        </p:txBody>
      </p:sp>
      <p:cxnSp>
        <p:nvCxnSpPr>
          <p:cNvPr id="31" name="Straight Arrow Connector 30">
            <a:extLst>
              <a:ext uri="{FF2B5EF4-FFF2-40B4-BE49-F238E27FC236}">
                <a16:creationId xmlns:a16="http://schemas.microsoft.com/office/drawing/2014/main" id="{6BC879EC-D215-EC47-9233-3A692B9DDC2B}"/>
              </a:ext>
            </a:extLst>
          </p:cNvPr>
          <p:cNvCxnSpPr>
            <a:stCxn id="29" idx="6"/>
            <a:endCxn id="11" idx="1"/>
          </p:cNvCxnSpPr>
          <p:nvPr/>
        </p:nvCxnSpPr>
        <p:spPr>
          <a:xfrm>
            <a:off x="1458930" y="933058"/>
            <a:ext cx="3226086" cy="11589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TextBox 31">
            <a:extLst>
              <a:ext uri="{FF2B5EF4-FFF2-40B4-BE49-F238E27FC236}">
                <a16:creationId xmlns:a16="http://schemas.microsoft.com/office/drawing/2014/main" id="{57B67D73-BDA3-9349-8EC7-9B7C033FEA50}"/>
              </a:ext>
            </a:extLst>
          </p:cNvPr>
          <p:cNvSpPr txBox="1"/>
          <p:nvPr/>
        </p:nvSpPr>
        <p:spPr>
          <a:xfrm>
            <a:off x="1746607" y="801386"/>
            <a:ext cx="301686" cy="369332"/>
          </a:xfrm>
          <a:prstGeom prst="rect">
            <a:avLst/>
          </a:prstGeom>
          <a:noFill/>
        </p:spPr>
        <p:txBody>
          <a:bodyPr wrap="none" rtlCol="0">
            <a:spAutoFit/>
          </a:bodyPr>
          <a:lstStyle/>
          <a:p>
            <a:r>
              <a:rPr lang="en-US" dirty="0"/>
              <a:t>3</a:t>
            </a:r>
          </a:p>
        </p:txBody>
      </p:sp>
      <p:sp>
        <p:nvSpPr>
          <p:cNvPr id="33" name="TextBox 32">
            <a:extLst>
              <a:ext uri="{FF2B5EF4-FFF2-40B4-BE49-F238E27FC236}">
                <a16:creationId xmlns:a16="http://schemas.microsoft.com/office/drawing/2014/main" id="{73F558AC-418E-364B-9A0C-386129E92534}"/>
              </a:ext>
            </a:extLst>
          </p:cNvPr>
          <p:cNvSpPr txBox="1"/>
          <p:nvPr/>
        </p:nvSpPr>
        <p:spPr>
          <a:xfrm>
            <a:off x="7696177" y="524387"/>
            <a:ext cx="4273478" cy="923330"/>
          </a:xfrm>
          <a:prstGeom prst="rect">
            <a:avLst/>
          </a:prstGeom>
          <a:noFill/>
        </p:spPr>
        <p:txBody>
          <a:bodyPr wrap="none" rtlCol="0">
            <a:spAutoFit/>
          </a:bodyPr>
          <a:lstStyle/>
          <a:p>
            <a:r>
              <a:rPr lang="en-US" dirty="0"/>
              <a:t>How do we check user is authenticated?</a:t>
            </a:r>
          </a:p>
          <a:p>
            <a:r>
              <a:rPr lang="en-US" dirty="0"/>
              <a:t>By checking </a:t>
            </a:r>
            <a:r>
              <a:rPr lang="en-US" dirty="0" err="1"/>
              <a:t>SecurityContext</a:t>
            </a:r>
            <a:r>
              <a:rPr lang="en-US" dirty="0"/>
              <a:t> which contains</a:t>
            </a:r>
          </a:p>
          <a:p>
            <a:r>
              <a:rPr lang="en-US" dirty="0"/>
              <a:t>Principal information.</a:t>
            </a:r>
          </a:p>
        </p:txBody>
      </p:sp>
    </p:spTree>
    <p:extLst>
      <p:ext uri="{BB962C8B-B14F-4D97-AF65-F5344CB8AC3E}">
        <p14:creationId xmlns:p14="http://schemas.microsoft.com/office/powerpoint/2010/main" val="2738991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D199E1-F04F-404B-8A14-8380A915D839}"/>
              </a:ext>
            </a:extLst>
          </p:cNvPr>
          <p:cNvSpPr txBox="1"/>
          <p:nvPr/>
        </p:nvSpPr>
        <p:spPr>
          <a:xfrm>
            <a:off x="428625" y="314325"/>
            <a:ext cx="2625014" cy="369332"/>
          </a:xfrm>
          <a:prstGeom prst="rect">
            <a:avLst/>
          </a:prstGeom>
          <a:noFill/>
        </p:spPr>
        <p:txBody>
          <a:bodyPr wrap="none" rtlCol="0">
            <a:spAutoFit/>
          </a:bodyPr>
          <a:lstStyle/>
          <a:p>
            <a:r>
              <a:rPr lang="en-US" b="1" dirty="0"/>
              <a:t>Authorization Code Grant</a:t>
            </a:r>
          </a:p>
        </p:txBody>
      </p:sp>
      <p:pic>
        <p:nvPicPr>
          <p:cNvPr id="9" name="Graphic 8" descr="Monitor">
            <a:extLst>
              <a:ext uri="{FF2B5EF4-FFF2-40B4-BE49-F238E27FC236}">
                <a16:creationId xmlns:a16="http://schemas.microsoft.com/office/drawing/2014/main" id="{0E3B6ADA-4E50-D64C-8217-BE662EFD7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308" y="1227743"/>
            <a:ext cx="914400" cy="914400"/>
          </a:xfrm>
          <a:prstGeom prst="rect">
            <a:avLst/>
          </a:prstGeom>
        </p:spPr>
      </p:pic>
      <p:sp>
        <p:nvSpPr>
          <p:cNvPr id="10" name="TextBox 9">
            <a:extLst>
              <a:ext uri="{FF2B5EF4-FFF2-40B4-BE49-F238E27FC236}">
                <a16:creationId xmlns:a16="http://schemas.microsoft.com/office/drawing/2014/main" id="{19EDBC18-7B74-4749-90A3-553A6F953E5D}"/>
              </a:ext>
            </a:extLst>
          </p:cNvPr>
          <p:cNvSpPr txBox="1"/>
          <p:nvPr/>
        </p:nvSpPr>
        <p:spPr>
          <a:xfrm>
            <a:off x="883935" y="1962834"/>
            <a:ext cx="486030" cy="246221"/>
          </a:xfrm>
          <a:prstGeom prst="rect">
            <a:avLst/>
          </a:prstGeom>
          <a:noFill/>
        </p:spPr>
        <p:txBody>
          <a:bodyPr wrap="none" rtlCol="0">
            <a:spAutoFit/>
          </a:bodyPr>
          <a:lstStyle/>
          <a:p>
            <a:r>
              <a:rPr lang="en-US" sz="1000" dirty="0"/>
              <a:t>Client</a:t>
            </a:r>
          </a:p>
        </p:txBody>
      </p:sp>
      <p:sp>
        <p:nvSpPr>
          <p:cNvPr id="11" name="TextBox 10">
            <a:extLst>
              <a:ext uri="{FF2B5EF4-FFF2-40B4-BE49-F238E27FC236}">
                <a16:creationId xmlns:a16="http://schemas.microsoft.com/office/drawing/2014/main" id="{EDCB9F29-CE2D-6A47-8DBD-93CA51EF3381}"/>
              </a:ext>
            </a:extLst>
          </p:cNvPr>
          <p:cNvSpPr txBox="1"/>
          <p:nvPr/>
        </p:nvSpPr>
        <p:spPr>
          <a:xfrm>
            <a:off x="862121" y="1507317"/>
            <a:ext cx="511679" cy="246221"/>
          </a:xfrm>
          <a:prstGeom prst="rect">
            <a:avLst/>
          </a:prstGeom>
          <a:noFill/>
        </p:spPr>
        <p:txBody>
          <a:bodyPr wrap="none" rtlCol="0">
            <a:spAutoFit/>
          </a:bodyPr>
          <a:lstStyle/>
          <a:p>
            <a:r>
              <a:rPr lang="en-US" sz="1000" dirty="0"/>
              <a:t>Quora</a:t>
            </a:r>
          </a:p>
        </p:txBody>
      </p:sp>
      <p:sp>
        <p:nvSpPr>
          <p:cNvPr id="14" name="Rectangle 13">
            <a:extLst>
              <a:ext uri="{FF2B5EF4-FFF2-40B4-BE49-F238E27FC236}">
                <a16:creationId xmlns:a16="http://schemas.microsoft.com/office/drawing/2014/main" id="{359EADD7-7B26-6549-BA0E-1AA0563A3A0D}"/>
              </a:ext>
            </a:extLst>
          </p:cNvPr>
          <p:cNvSpPr/>
          <p:nvPr/>
        </p:nvSpPr>
        <p:spPr>
          <a:xfrm>
            <a:off x="4633912" y="683657"/>
            <a:ext cx="1495425" cy="115466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13" name="Graphic 12" descr="Employee badge">
            <a:extLst>
              <a:ext uri="{FF2B5EF4-FFF2-40B4-BE49-F238E27FC236}">
                <a16:creationId xmlns:a16="http://schemas.microsoft.com/office/drawing/2014/main" id="{FBF4CA95-0AD9-9D40-9F0F-2FA887CFD6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4425" y="711516"/>
            <a:ext cx="914400" cy="914400"/>
          </a:xfrm>
          <a:prstGeom prst="rect">
            <a:avLst/>
          </a:prstGeom>
        </p:spPr>
      </p:pic>
      <p:sp>
        <p:nvSpPr>
          <p:cNvPr id="15" name="TextBox 14">
            <a:extLst>
              <a:ext uri="{FF2B5EF4-FFF2-40B4-BE49-F238E27FC236}">
                <a16:creationId xmlns:a16="http://schemas.microsoft.com/office/drawing/2014/main" id="{0FD6BB02-68BE-134D-AFC1-CF34F6F3D21F}"/>
              </a:ext>
            </a:extLst>
          </p:cNvPr>
          <p:cNvSpPr txBox="1"/>
          <p:nvPr/>
        </p:nvSpPr>
        <p:spPr>
          <a:xfrm>
            <a:off x="4519849" y="498991"/>
            <a:ext cx="1657826" cy="246221"/>
          </a:xfrm>
          <a:prstGeom prst="rect">
            <a:avLst/>
          </a:prstGeom>
          <a:noFill/>
        </p:spPr>
        <p:txBody>
          <a:bodyPr wrap="none" rtlCol="0">
            <a:spAutoFit/>
          </a:bodyPr>
          <a:lstStyle/>
          <a:p>
            <a:r>
              <a:rPr lang="en-US" sz="1000" dirty="0"/>
              <a:t>Google Authorization Server</a:t>
            </a:r>
          </a:p>
        </p:txBody>
      </p:sp>
      <p:sp>
        <p:nvSpPr>
          <p:cNvPr id="20" name="TextBox 19">
            <a:extLst>
              <a:ext uri="{FF2B5EF4-FFF2-40B4-BE49-F238E27FC236}">
                <a16:creationId xmlns:a16="http://schemas.microsoft.com/office/drawing/2014/main" id="{A1F67914-272C-FD4E-969C-4E1620FEFF35}"/>
              </a:ext>
            </a:extLst>
          </p:cNvPr>
          <p:cNvSpPr txBox="1"/>
          <p:nvPr/>
        </p:nvSpPr>
        <p:spPr>
          <a:xfrm rot="21018184">
            <a:off x="1761438" y="942674"/>
            <a:ext cx="2258952" cy="246221"/>
          </a:xfrm>
          <a:prstGeom prst="rect">
            <a:avLst/>
          </a:prstGeom>
          <a:noFill/>
        </p:spPr>
        <p:txBody>
          <a:bodyPr wrap="none" rtlCol="0">
            <a:spAutoFit/>
          </a:bodyPr>
          <a:lstStyle/>
          <a:p>
            <a:r>
              <a:rPr lang="en-US" sz="1000" dirty="0"/>
              <a:t>Register Quora with GAS + Redirect URL</a:t>
            </a:r>
          </a:p>
        </p:txBody>
      </p:sp>
      <p:cxnSp>
        <p:nvCxnSpPr>
          <p:cNvPr id="34" name="Straight Arrow Connector 33">
            <a:extLst>
              <a:ext uri="{FF2B5EF4-FFF2-40B4-BE49-F238E27FC236}">
                <a16:creationId xmlns:a16="http://schemas.microsoft.com/office/drawing/2014/main" id="{70F5AF0E-6536-4344-AE03-8DFA5684E0D7}"/>
              </a:ext>
            </a:extLst>
          </p:cNvPr>
          <p:cNvCxnSpPr>
            <a:cxnSpLocks/>
          </p:cNvCxnSpPr>
          <p:nvPr/>
        </p:nvCxnSpPr>
        <p:spPr>
          <a:xfrm flipV="1">
            <a:off x="1478895" y="867617"/>
            <a:ext cx="3155017" cy="5779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46F8A0CE-0076-1844-8B20-47190FBDF1F8}"/>
              </a:ext>
            </a:extLst>
          </p:cNvPr>
          <p:cNvCxnSpPr>
            <a:cxnSpLocks/>
            <a:stCxn id="14" idx="1"/>
          </p:cNvCxnSpPr>
          <p:nvPr/>
        </p:nvCxnSpPr>
        <p:spPr>
          <a:xfrm flipH="1">
            <a:off x="1498463" y="1260991"/>
            <a:ext cx="3135449" cy="5898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CFF7AF0F-3B0A-DE41-AFA4-DA1EF038CDEA}"/>
              </a:ext>
            </a:extLst>
          </p:cNvPr>
          <p:cNvSpPr txBox="1"/>
          <p:nvPr/>
        </p:nvSpPr>
        <p:spPr>
          <a:xfrm rot="21028761">
            <a:off x="2245330" y="1321094"/>
            <a:ext cx="1863011" cy="246221"/>
          </a:xfrm>
          <a:prstGeom prst="rect">
            <a:avLst/>
          </a:prstGeom>
          <a:noFill/>
        </p:spPr>
        <p:txBody>
          <a:bodyPr wrap="none" rtlCol="0">
            <a:spAutoFit/>
          </a:bodyPr>
          <a:lstStyle/>
          <a:p>
            <a:r>
              <a:rPr lang="en-US" sz="1000" dirty="0"/>
              <a:t>Returns an CLIENT ID and Secret</a:t>
            </a:r>
          </a:p>
        </p:txBody>
      </p:sp>
      <p:sp>
        <p:nvSpPr>
          <p:cNvPr id="40" name="TextBox 39">
            <a:extLst>
              <a:ext uri="{FF2B5EF4-FFF2-40B4-BE49-F238E27FC236}">
                <a16:creationId xmlns:a16="http://schemas.microsoft.com/office/drawing/2014/main" id="{664F186B-FD54-7444-BFA7-C088CC5AE69B}"/>
              </a:ext>
            </a:extLst>
          </p:cNvPr>
          <p:cNvSpPr txBox="1"/>
          <p:nvPr/>
        </p:nvSpPr>
        <p:spPr>
          <a:xfrm>
            <a:off x="6263007" y="666869"/>
            <a:ext cx="1770036" cy="1169551"/>
          </a:xfrm>
          <a:prstGeom prst="rect">
            <a:avLst/>
          </a:prstGeom>
          <a:noFill/>
        </p:spPr>
        <p:txBody>
          <a:bodyPr wrap="none" rtlCol="0">
            <a:spAutoFit/>
          </a:bodyPr>
          <a:lstStyle/>
          <a:p>
            <a:r>
              <a:rPr lang="en-US" sz="1000" dirty="0"/>
              <a:t>During Client Registration</a:t>
            </a:r>
          </a:p>
          <a:p>
            <a:pPr marL="228600" indent="-228600">
              <a:buAutoNum type="arabicPeriod"/>
            </a:pPr>
            <a:r>
              <a:rPr lang="en-US" sz="1000" dirty="0"/>
              <a:t>Client ID and Client Secret</a:t>
            </a:r>
          </a:p>
          <a:p>
            <a:pPr marL="228600" indent="-228600">
              <a:buAutoNum type="arabicPeriod"/>
            </a:pPr>
            <a:r>
              <a:rPr lang="en-US" sz="1000" dirty="0"/>
              <a:t>Redirect URL</a:t>
            </a:r>
          </a:p>
          <a:p>
            <a:pPr marL="228600" indent="-228600">
              <a:buAutoNum type="arabicPeriod"/>
            </a:pPr>
            <a:r>
              <a:rPr lang="en-US" sz="1000" dirty="0"/>
              <a:t>Scopes = Permissions</a:t>
            </a:r>
          </a:p>
          <a:p>
            <a:pPr marL="685800" lvl="1" indent="-228600">
              <a:buFont typeface="Arial" panose="020B0604020202020204" pitchFamily="34" charset="0"/>
              <a:buChar char="•"/>
            </a:pPr>
            <a:r>
              <a:rPr lang="en-US" sz="1000" dirty="0"/>
              <a:t>Read Contacts</a:t>
            </a:r>
          </a:p>
          <a:p>
            <a:pPr marL="685800" lvl="1" indent="-228600">
              <a:buFont typeface="Arial" panose="020B0604020202020204" pitchFamily="34" charset="0"/>
              <a:buChar char="•"/>
            </a:pPr>
            <a:r>
              <a:rPr lang="en-US" sz="1000" dirty="0"/>
              <a:t>Read Profile</a:t>
            </a:r>
          </a:p>
          <a:p>
            <a:pPr marL="685800" lvl="1" indent="-228600">
              <a:buFont typeface="Arial" panose="020B0604020202020204" pitchFamily="34" charset="0"/>
              <a:buChar char="•"/>
            </a:pPr>
            <a:endParaRPr lang="en-US" sz="1000" dirty="0"/>
          </a:p>
        </p:txBody>
      </p:sp>
      <p:pic>
        <p:nvPicPr>
          <p:cNvPr id="42" name="Graphic 41" descr="Man">
            <a:extLst>
              <a:ext uri="{FF2B5EF4-FFF2-40B4-BE49-F238E27FC236}">
                <a16:creationId xmlns:a16="http://schemas.microsoft.com/office/drawing/2014/main" id="{F57C600A-0BD0-5C42-899A-7D6A2F6595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541" y="4249689"/>
            <a:ext cx="914400" cy="914400"/>
          </a:xfrm>
          <a:prstGeom prst="rect">
            <a:avLst/>
          </a:prstGeom>
        </p:spPr>
      </p:pic>
      <p:sp>
        <p:nvSpPr>
          <p:cNvPr id="43" name="TextBox 42">
            <a:extLst>
              <a:ext uri="{FF2B5EF4-FFF2-40B4-BE49-F238E27FC236}">
                <a16:creationId xmlns:a16="http://schemas.microsoft.com/office/drawing/2014/main" id="{862903FE-A061-BB4C-AB29-B1ECBBB101F4}"/>
              </a:ext>
            </a:extLst>
          </p:cNvPr>
          <p:cNvSpPr txBox="1"/>
          <p:nvPr/>
        </p:nvSpPr>
        <p:spPr>
          <a:xfrm>
            <a:off x="76200" y="5164089"/>
            <a:ext cx="1047082" cy="246221"/>
          </a:xfrm>
          <a:prstGeom prst="rect">
            <a:avLst/>
          </a:prstGeom>
          <a:noFill/>
        </p:spPr>
        <p:txBody>
          <a:bodyPr wrap="none" rtlCol="0">
            <a:spAutoFit/>
          </a:bodyPr>
          <a:lstStyle/>
          <a:p>
            <a:r>
              <a:rPr lang="en-US" sz="1000" dirty="0"/>
              <a:t>Resource Owner</a:t>
            </a:r>
          </a:p>
        </p:txBody>
      </p:sp>
      <p:pic>
        <p:nvPicPr>
          <p:cNvPr id="44" name="Graphic 43" descr="Monitor">
            <a:extLst>
              <a:ext uri="{FF2B5EF4-FFF2-40B4-BE49-F238E27FC236}">
                <a16:creationId xmlns:a16="http://schemas.microsoft.com/office/drawing/2014/main" id="{078C8647-9253-E347-8FE1-A97F1A47C0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5081" y="4324459"/>
            <a:ext cx="914400" cy="914400"/>
          </a:xfrm>
          <a:prstGeom prst="rect">
            <a:avLst/>
          </a:prstGeom>
        </p:spPr>
      </p:pic>
      <p:sp>
        <p:nvSpPr>
          <p:cNvPr id="45" name="TextBox 44">
            <a:extLst>
              <a:ext uri="{FF2B5EF4-FFF2-40B4-BE49-F238E27FC236}">
                <a16:creationId xmlns:a16="http://schemas.microsoft.com/office/drawing/2014/main" id="{D3E9A408-D85F-A24F-9DF9-AB59FF70773F}"/>
              </a:ext>
            </a:extLst>
          </p:cNvPr>
          <p:cNvSpPr txBox="1"/>
          <p:nvPr/>
        </p:nvSpPr>
        <p:spPr>
          <a:xfrm>
            <a:off x="4276834" y="5079185"/>
            <a:ext cx="486030" cy="246221"/>
          </a:xfrm>
          <a:prstGeom prst="rect">
            <a:avLst/>
          </a:prstGeom>
          <a:noFill/>
        </p:spPr>
        <p:txBody>
          <a:bodyPr wrap="none" rtlCol="0">
            <a:spAutoFit/>
          </a:bodyPr>
          <a:lstStyle/>
          <a:p>
            <a:r>
              <a:rPr lang="en-US" sz="1000" dirty="0"/>
              <a:t>Client</a:t>
            </a:r>
          </a:p>
        </p:txBody>
      </p:sp>
      <p:sp>
        <p:nvSpPr>
          <p:cNvPr id="46" name="TextBox 45">
            <a:extLst>
              <a:ext uri="{FF2B5EF4-FFF2-40B4-BE49-F238E27FC236}">
                <a16:creationId xmlns:a16="http://schemas.microsoft.com/office/drawing/2014/main" id="{79EE4C03-FBFB-724C-AAE6-7F7273B90F5C}"/>
              </a:ext>
            </a:extLst>
          </p:cNvPr>
          <p:cNvSpPr txBox="1"/>
          <p:nvPr/>
        </p:nvSpPr>
        <p:spPr>
          <a:xfrm>
            <a:off x="4270216" y="4601398"/>
            <a:ext cx="511679" cy="246221"/>
          </a:xfrm>
          <a:prstGeom prst="rect">
            <a:avLst/>
          </a:prstGeom>
          <a:noFill/>
        </p:spPr>
        <p:txBody>
          <a:bodyPr wrap="none" rtlCol="0">
            <a:spAutoFit/>
          </a:bodyPr>
          <a:lstStyle/>
          <a:p>
            <a:r>
              <a:rPr lang="en-US" sz="1000" dirty="0"/>
              <a:t>Quora</a:t>
            </a:r>
          </a:p>
        </p:txBody>
      </p:sp>
      <p:cxnSp>
        <p:nvCxnSpPr>
          <p:cNvPr id="47" name="Straight Arrow Connector 46">
            <a:extLst>
              <a:ext uri="{FF2B5EF4-FFF2-40B4-BE49-F238E27FC236}">
                <a16:creationId xmlns:a16="http://schemas.microsoft.com/office/drawing/2014/main" id="{66AD2EF2-6BA6-1F49-B22A-DB571B9BF0F8}"/>
              </a:ext>
            </a:extLst>
          </p:cNvPr>
          <p:cNvCxnSpPr>
            <a:cxnSpLocks/>
            <a:stCxn id="42" idx="3"/>
            <a:endCxn id="44" idx="1"/>
          </p:cNvCxnSpPr>
          <p:nvPr/>
        </p:nvCxnSpPr>
        <p:spPr>
          <a:xfrm>
            <a:off x="1056941" y="4706889"/>
            <a:ext cx="3018140" cy="747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9" name="TextBox 48">
            <a:extLst>
              <a:ext uri="{FF2B5EF4-FFF2-40B4-BE49-F238E27FC236}">
                <a16:creationId xmlns:a16="http://schemas.microsoft.com/office/drawing/2014/main" id="{73388DEB-C5CA-B746-97D4-4E252CA755F7}"/>
              </a:ext>
            </a:extLst>
          </p:cNvPr>
          <p:cNvSpPr txBox="1"/>
          <p:nvPr/>
        </p:nvSpPr>
        <p:spPr>
          <a:xfrm>
            <a:off x="1078909" y="4704307"/>
            <a:ext cx="1290738" cy="246221"/>
          </a:xfrm>
          <a:prstGeom prst="rect">
            <a:avLst/>
          </a:prstGeom>
          <a:noFill/>
        </p:spPr>
        <p:txBody>
          <a:bodyPr wrap="none" rtlCol="0">
            <a:spAutoFit/>
          </a:bodyPr>
          <a:lstStyle/>
          <a:p>
            <a:r>
              <a:rPr lang="en-US" sz="1000" dirty="0"/>
              <a:t>1. Login using Google</a:t>
            </a:r>
          </a:p>
        </p:txBody>
      </p:sp>
      <p:cxnSp>
        <p:nvCxnSpPr>
          <p:cNvPr id="54" name="Straight Arrow Connector 53">
            <a:extLst>
              <a:ext uri="{FF2B5EF4-FFF2-40B4-BE49-F238E27FC236}">
                <a16:creationId xmlns:a16="http://schemas.microsoft.com/office/drawing/2014/main" id="{A75FFED5-406D-FD4E-B271-A3536F15E41F}"/>
              </a:ext>
            </a:extLst>
          </p:cNvPr>
          <p:cNvCxnSpPr>
            <a:cxnSpLocks/>
          </p:cNvCxnSpPr>
          <p:nvPr/>
        </p:nvCxnSpPr>
        <p:spPr>
          <a:xfrm>
            <a:off x="4931837" y="4779077"/>
            <a:ext cx="133232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56" name="Graphic 55" descr="Syncing cloud">
            <a:extLst>
              <a:ext uri="{FF2B5EF4-FFF2-40B4-BE49-F238E27FC236}">
                <a16:creationId xmlns:a16="http://schemas.microsoft.com/office/drawing/2014/main" id="{B733F303-1811-B246-B4A4-0055FBB583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1747" y="4225187"/>
            <a:ext cx="914400" cy="914400"/>
          </a:xfrm>
          <a:prstGeom prst="rect">
            <a:avLst/>
          </a:prstGeom>
        </p:spPr>
      </p:pic>
      <p:pic>
        <p:nvPicPr>
          <p:cNvPr id="58" name="Graphic 57" descr="Filter">
            <a:extLst>
              <a:ext uri="{FF2B5EF4-FFF2-40B4-BE49-F238E27FC236}">
                <a16:creationId xmlns:a16="http://schemas.microsoft.com/office/drawing/2014/main" id="{F623F8EF-09F1-1645-8B99-F1752C2491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58787" y="4426366"/>
            <a:ext cx="580310" cy="580310"/>
          </a:xfrm>
          <a:prstGeom prst="rect">
            <a:avLst/>
          </a:prstGeom>
        </p:spPr>
      </p:pic>
      <p:sp>
        <p:nvSpPr>
          <p:cNvPr id="59" name="TextBox 58">
            <a:extLst>
              <a:ext uri="{FF2B5EF4-FFF2-40B4-BE49-F238E27FC236}">
                <a16:creationId xmlns:a16="http://schemas.microsoft.com/office/drawing/2014/main" id="{231D4ACB-890C-0446-B35A-C5FCE372D05F}"/>
              </a:ext>
            </a:extLst>
          </p:cNvPr>
          <p:cNvSpPr txBox="1"/>
          <p:nvPr/>
        </p:nvSpPr>
        <p:spPr>
          <a:xfrm>
            <a:off x="6723442" y="4956075"/>
            <a:ext cx="519694" cy="246221"/>
          </a:xfrm>
          <a:prstGeom prst="rect">
            <a:avLst/>
          </a:prstGeom>
          <a:noFill/>
        </p:spPr>
        <p:txBody>
          <a:bodyPr wrap="none" rtlCol="0">
            <a:spAutoFit/>
          </a:bodyPr>
          <a:lstStyle/>
          <a:p>
            <a:r>
              <a:rPr lang="en-US" sz="1000" dirty="0"/>
              <a:t>Server</a:t>
            </a:r>
          </a:p>
        </p:txBody>
      </p:sp>
      <p:cxnSp>
        <p:nvCxnSpPr>
          <p:cNvPr id="61" name="Straight Arrow Connector 60">
            <a:extLst>
              <a:ext uri="{FF2B5EF4-FFF2-40B4-BE49-F238E27FC236}">
                <a16:creationId xmlns:a16="http://schemas.microsoft.com/office/drawing/2014/main" id="{C8FB0266-A1FC-734C-98A1-19AEFD254B45}"/>
              </a:ext>
            </a:extLst>
          </p:cNvPr>
          <p:cNvCxnSpPr>
            <a:cxnSpLocks/>
          </p:cNvCxnSpPr>
          <p:nvPr/>
        </p:nvCxnSpPr>
        <p:spPr>
          <a:xfrm flipH="1">
            <a:off x="4989481" y="4601398"/>
            <a:ext cx="119567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484B4831-A4EA-2341-9EA7-23A5A27FAF54}"/>
              </a:ext>
            </a:extLst>
          </p:cNvPr>
          <p:cNvCxnSpPr>
            <a:cxnSpLocks/>
          </p:cNvCxnSpPr>
          <p:nvPr/>
        </p:nvCxnSpPr>
        <p:spPr>
          <a:xfrm flipH="1" flipV="1">
            <a:off x="1209676" y="4526628"/>
            <a:ext cx="2865405" cy="711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AE18C723-2DBB-5C4A-B715-A02B65EB13F3}"/>
              </a:ext>
            </a:extLst>
          </p:cNvPr>
          <p:cNvCxnSpPr>
            <a:cxnSpLocks/>
          </p:cNvCxnSpPr>
          <p:nvPr/>
        </p:nvCxnSpPr>
        <p:spPr>
          <a:xfrm flipV="1">
            <a:off x="1280651" y="1526994"/>
            <a:ext cx="3353261" cy="29815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2" name="TextBox 71">
            <a:extLst>
              <a:ext uri="{FF2B5EF4-FFF2-40B4-BE49-F238E27FC236}">
                <a16:creationId xmlns:a16="http://schemas.microsoft.com/office/drawing/2014/main" id="{C990CF88-1A71-CB47-AC9A-9FC345636985}"/>
              </a:ext>
            </a:extLst>
          </p:cNvPr>
          <p:cNvSpPr txBox="1"/>
          <p:nvPr/>
        </p:nvSpPr>
        <p:spPr>
          <a:xfrm rot="19174675">
            <a:off x="2080434" y="2815527"/>
            <a:ext cx="1620957" cy="246221"/>
          </a:xfrm>
          <a:prstGeom prst="rect">
            <a:avLst/>
          </a:prstGeom>
          <a:noFill/>
        </p:spPr>
        <p:txBody>
          <a:bodyPr wrap="none" rtlCol="0">
            <a:spAutoFit/>
          </a:bodyPr>
          <a:lstStyle/>
          <a:p>
            <a:r>
              <a:rPr lang="en-US" sz="1000" dirty="0"/>
              <a:t>2. Redirect to Google Login </a:t>
            </a:r>
          </a:p>
        </p:txBody>
      </p:sp>
      <p:cxnSp>
        <p:nvCxnSpPr>
          <p:cNvPr id="74" name="Straight Arrow Connector 73">
            <a:extLst>
              <a:ext uri="{FF2B5EF4-FFF2-40B4-BE49-F238E27FC236}">
                <a16:creationId xmlns:a16="http://schemas.microsoft.com/office/drawing/2014/main" id="{707D96C8-B50A-2641-A504-4691C7986268}"/>
              </a:ext>
            </a:extLst>
          </p:cNvPr>
          <p:cNvCxnSpPr>
            <a:cxnSpLocks/>
          </p:cNvCxnSpPr>
          <p:nvPr/>
        </p:nvCxnSpPr>
        <p:spPr>
          <a:xfrm flipH="1">
            <a:off x="1594330" y="1808861"/>
            <a:ext cx="3010496" cy="2732203"/>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77" name="TextBox 76">
            <a:extLst>
              <a:ext uri="{FF2B5EF4-FFF2-40B4-BE49-F238E27FC236}">
                <a16:creationId xmlns:a16="http://schemas.microsoft.com/office/drawing/2014/main" id="{78C0AFC5-148D-9D41-8851-929A1199E22B}"/>
              </a:ext>
            </a:extLst>
          </p:cNvPr>
          <p:cNvSpPr txBox="1"/>
          <p:nvPr/>
        </p:nvSpPr>
        <p:spPr>
          <a:xfrm rot="19174675">
            <a:off x="2110527" y="3025384"/>
            <a:ext cx="1834156" cy="246221"/>
          </a:xfrm>
          <a:prstGeom prst="rect">
            <a:avLst/>
          </a:prstGeom>
          <a:noFill/>
        </p:spPr>
        <p:txBody>
          <a:bodyPr wrap="none" rtlCol="0">
            <a:spAutoFit/>
          </a:bodyPr>
          <a:lstStyle/>
          <a:p>
            <a:r>
              <a:rPr lang="en-US" sz="1000" dirty="0"/>
              <a:t>3. Submit Credentials to Google</a:t>
            </a:r>
          </a:p>
        </p:txBody>
      </p:sp>
      <p:cxnSp>
        <p:nvCxnSpPr>
          <p:cNvPr id="78" name="Straight Arrow Connector 77">
            <a:extLst>
              <a:ext uri="{FF2B5EF4-FFF2-40B4-BE49-F238E27FC236}">
                <a16:creationId xmlns:a16="http://schemas.microsoft.com/office/drawing/2014/main" id="{48B19D6A-B6B6-7D44-A588-CA83D0317A9E}"/>
              </a:ext>
            </a:extLst>
          </p:cNvPr>
          <p:cNvCxnSpPr>
            <a:cxnSpLocks/>
          </p:cNvCxnSpPr>
          <p:nvPr/>
        </p:nvCxnSpPr>
        <p:spPr>
          <a:xfrm flipH="1">
            <a:off x="2067894" y="1834582"/>
            <a:ext cx="2984549" cy="2692046"/>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81" name="TextBox 80">
            <a:extLst>
              <a:ext uri="{FF2B5EF4-FFF2-40B4-BE49-F238E27FC236}">
                <a16:creationId xmlns:a16="http://schemas.microsoft.com/office/drawing/2014/main" id="{9892054C-32FF-024A-A988-77BD7073F7F7}"/>
              </a:ext>
            </a:extLst>
          </p:cNvPr>
          <p:cNvSpPr txBox="1"/>
          <p:nvPr/>
        </p:nvSpPr>
        <p:spPr>
          <a:xfrm rot="19063073">
            <a:off x="1983217" y="3167697"/>
            <a:ext cx="2717411" cy="246221"/>
          </a:xfrm>
          <a:prstGeom prst="rect">
            <a:avLst/>
          </a:prstGeom>
          <a:noFill/>
        </p:spPr>
        <p:txBody>
          <a:bodyPr wrap="none" rtlCol="0">
            <a:spAutoFit/>
          </a:bodyPr>
          <a:lstStyle/>
          <a:p>
            <a:r>
              <a:rPr lang="en-US" sz="1000" dirty="0"/>
              <a:t>4. Google will show the consent page to approve</a:t>
            </a:r>
          </a:p>
        </p:txBody>
      </p:sp>
      <p:cxnSp>
        <p:nvCxnSpPr>
          <p:cNvPr id="85" name="Straight Arrow Connector 84">
            <a:extLst>
              <a:ext uri="{FF2B5EF4-FFF2-40B4-BE49-F238E27FC236}">
                <a16:creationId xmlns:a16="http://schemas.microsoft.com/office/drawing/2014/main" id="{55E1FF71-54F0-9C40-A341-6B1C1BC99B52}"/>
              </a:ext>
            </a:extLst>
          </p:cNvPr>
          <p:cNvCxnSpPr>
            <a:cxnSpLocks/>
          </p:cNvCxnSpPr>
          <p:nvPr/>
        </p:nvCxnSpPr>
        <p:spPr>
          <a:xfrm flipH="1">
            <a:off x="2480780" y="1837471"/>
            <a:ext cx="3010496" cy="2732203"/>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86" name="TextBox 85">
            <a:extLst>
              <a:ext uri="{FF2B5EF4-FFF2-40B4-BE49-F238E27FC236}">
                <a16:creationId xmlns:a16="http://schemas.microsoft.com/office/drawing/2014/main" id="{1910870D-41AA-D540-9779-DD6658042CDE}"/>
              </a:ext>
            </a:extLst>
          </p:cNvPr>
          <p:cNvSpPr txBox="1"/>
          <p:nvPr/>
        </p:nvSpPr>
        <p:spPr>
          <a:xfrm rot="19063073">
            <a:off x="2687260" y="3301047"/>
            <a:ext cx="1899879" cy="246221"/>
          </a:xfrm>
          <a:prstGeom prst="rect">
            <a:avLst/>
          </a:prstGeom>
          <a:noFill/>
        </p:spPr>
        <p:txBody>
          <a:bodyPr wrap="none" rtlCol="0">
            <a:spAutoFit/>
          </a:bodyPr>
          <a:lstStyle/>
          <a:p>
            <a:r>
              <a:rPr lang="en-US" sz="1000" dirty="0"/>
              <a:t>5. Accept the Consent and Scope</a:t>
            </a:r>
          </a:p>
        </p:txBody>
      </p:sp>
      <p:pic>
        <p:nvPicPr>
          <p:cNvPr id="88" name="Graphic 87" descr="Database">
            <a:extLst>
              <a:ext uri="{FF2B5EF4-FFF2-40B4-BE49-F238E27FC236}">
                <a16:creationId xmlns:a16="http://schemas.microsoft.com/office/drawing/2014/main" id="{B1F4211D-2466-C440-8B22-F604F4D0E4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85936" y="1759793"/>
            <a:ext cx="914400" cy="914400"/>
          </a:xfrm>
          <a:prstGeom prst="rect">
            <a:avLst/>
          </a:prstGeom>
        </p:spPr>
      </p:pic>
      <p:cxnSp>
        <p:nvCxnSpPr>
          <p:cNvPr id="90" name="Straight Arrow Connector 89">
            <a:extLst>
              <a:ext uri="{FF2B5EF4-FFF2-40B4-BE49-F238E27FC236}">
                <a16:creationId xmlns:a16="http://schemas.microsoft.com/office/drawing/2014/main" id="{81D6F21A-6C71-B741-BA88-3DFB93FA1FC0}"/>
              </a:ext>
            </a:extLst>
          </p:cNvPr>
          <p:cNvCxnSpPr/>
          <p:nvPr/>
        </p:nvCxnSpPr>
        <p:spPr>
          <a:xfrm>
            <a:off x="6129337" y="1555921"/>
            <a:ext cx="1018688" cy="29493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90">
            <a:extLst>
              <a:ext uri="{FF2B5EF4-FFF2-40B4-BE49-F238E27FC236}">
                <a16:creationId xmlns:a16="http://schemas.microsoft.com/office/drawing/2014/main" id="{D8125DE2-B8C1-814A-B32B-420138AC4C4A}"/>
              </a:ext>
            </a:extLst>
          </p:cNvPr>
          <p:cNvCxnSpPr>
            <a:cxnSpLocks/>
          </p:cNvCxnSpPr>
          <p:nvPr/>
        </p:nvCxnSpPr>
        <p:spPr>
          <a:xfrm>
            <a:off x="6038524" y="1850851"/>
            <a:ext cx="944765" cy="291292"/>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95" name="Straight Arrow Connector 94">
            <a:extLst>
              <a:ext uri="{FF2B5EF4-FFF2-40B4-BE49-F238E27FC236}">
                <a16:creationId xmlns:a16="http://schemas.microsoft.com/office/drawing/2014/main" id="{2A461C9C-E9BB-AC49-B21C-AEE259A88232}"/>
              </a:ext>
            </a:extLst>
          </p:cNvPr>
          <p:cNvCxnSpPr>
            <a:cxnSpLocks/>
          </p:cNvCxnSpPr>
          <p:nvPr/>
        </p:nvCxnSpPr>
        <p:spPr>
          <a:xfrm flipH="1">
            <a:off x="4559098" y="1841214"/>
            <a:ext cx="1033937" cy="2601328"/>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96" name="TextBox 95">
            <a:extLst>
              <a:ext uri="{FF2B5EF4-FFF2-40B4-BE49-F238E27FC236}">
                <a16:creationId xmlns:a16="http://schemas.microsoft.com/office/drawing/2014/main" id="{BFD520C2-81ED-D641-BD20-25A845959997}"/>
              </a:ext>
            </a:extLst>
          </p:cNvPr>
          <p:cNvSpPr txBox="1"/>
          <p:nvPr/>
        </p:nvSpPr>
        <p:spPr>
          <a:xfrm rot="979748">
            <a:off x="6043203" y="1726859"/>
            <a:ext cx="939681" cy="215444"/>
          </a:xfrm>
          <a:prstGeom prst="rect">
            <a:avLst/>
          </a:prstGeom>
          <a:noFill/>
        </p:spPr>
        <p:txBody>
          <a:bodyPr wrap="none" rtlCol="0">
            <a:spAutoFit/>
          </a:bodyPr>
          <a:lstStyle/>
          <a:p>
            <a:r>
              <a:rPr lang="en-US" sz="800" dirty="0"/>
              <a:t>6. Save Auth Code</a:t>
            </a:r>
          </a:p>
        </p:txBody>
      </p:sp>
      <p:sp>
        <p:nvSpPr>
          <p:cNvPr id="97" name="TextBox 96">
            <a:extLst>
              <a:ext uri="{FF2B5EF4-FFF2-40B4-BE49-F238E27FC236}">
                <a16:creationId xmlns:a16="http://schemas.microsoft.com/office/drawing/2014/main" id="{A6AFB44C-F132-D24D-9B62-AE4A453B8BAD}"/>
              </a:ext>
            </a:extLst>
          </p:cNvPr>
          <p:cNvSpPr txBox="1"/>
          <p:nvPr/>
        </p:nvSpPr>
        <p:spPr>
          <a:xfrm>
            <a:off x="6177675" y="2524018"/>
            <a:ext cx="2103461" cy="246221"/>
          </a:xfrm>
          <a:prstGeom prst="rect">
            <a:avLst/>
          </a:prstGeom>
          <a:noFill/>
        </p:spPr>
        <p:txBody>
          <a:bodyPr wrap="none" rtlCol="0">
            <a:spAutoFit/>
          </a:bodyPr>
          <a:lstStyle/>
          <a:p>
            <a:r>
              <a:rPr lang="en-US" sz="1000" dirty="0"/>
              <a:t>Store </a:t>
            </a:r>
            <a:r>
              <a:rPr lang="en-US" sz="1000" dirty="0" err="1"/>
              <a:t>AuthCode</a:t>
            </a:r>
            <a:r>
              <a:rPr lang="en-US" sz="1000" dirty="0"/>
              <a:t> + Client APP + Scope</a:t>
            </a:r>
          </a:p>
        </p:txBody>
      </p:sp>
      <p:sp>
        <p:nvSpPr>
          <p:cNvPr id="101" name="TextBox 100">
            <a:extLst>
              <a:ext uri="{FF2B5EF4-FFF2-40B4-BE49-F238E27FC236}">
                <a16:creationId xmlns:a16="http://schemas.microsoft.com/office/drawing/2014/main" id="{D063C09B-2281-9A42-9B78-03BD2482541F}"/>
              </a:ext>
            </a:extLst>
          </p:cNvPr>
          <p:cNvSpPr txBox="1"/>
          <p:nvPr/>
        </p:nvSpPr>
        <p:spPr>
          <a:xfrm rot="17497927">
            <a:off x="3911856" y="3102952"/>
            <a:ext cx="2024913" cy="246221"/>
          </a:xfrm>
          <a:prstGeom prst="rect">
            <a:avLst/>
          </a:prstGeom>
          <a:noFill/>
        </p:spPr>
        <p:txBody>
          <a:bodyPr wrap="square" rtlCol="0">
            <a:spAutoFit/>
          </a:bodyPr>
          <a:lstStyle/>
          <a:p>
            <a:r>
              <a:rPr lang="en-US" sz="1000" dirty="0"/>
              <a:t>7. Redirect to client with Auth code</a:t>
            </a:r>
          </a:p>
        </p:txBody>
      </p:sp>
      <p:pic>
        <p:nvPicPr>
          <p:cNvPr id="104" name="Graphic 103" descr="Contract RTL">
            <a:extLst>
              <a:ext uri="{FF2B5EF4-FFF2-40B4-BE49-F238E27FC236}">
                <a16:creationId xmlns:a16="http://schemas.microsoft.com/office/drawing/2014/main" id="{F4B18136-6DE6-E449-A5A1-2D5C080F88D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4893" y="3017785"/>
            <a:ext cx="914400" cy="914400"/>
          </a:xfrm>
          <a:prstGeom prst="rect">
            <a:avLst/>
          </a:prstGeom>
        </p:spPr>
      </p:pic>
      <p:cxnSp>
        <p:nvCxnSpPr>
          <p:cNvPr id="105" name="Straight Arrow Connector 104">
            <a:extLst>
              <a:ext uri="{FF2B5EF4-FFF2-40B4-BE49-F238E27FC236}">
                <a16:creationId xmlns:a16="http://schemas.microsoft.com/office/drawing/2014/main" id="{2FD3D041-5CE9-A746-B455-5B230555AA88}"/>
              </a:ext>
            </a:extLst>
          </p:cNvPr>
          <p:cNvCxnSpPr>
            <a:cxnSpLocks/>
          </p:cNvCxnSpPr>
          <p:nvPr/>
        </p:nvCxnSpPr>
        <p:spPr>
          <a:xfrm flipH="1">
            <a:off x="4835791" y="1866935"/>
            <a:ext cx="1033937" cy="2601328"/>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07" name="TextBox 106">
            <a:extLst>
              <a:ext uri="{FF2B5EF4-FFF2-40B4-BE49-F238E27FC236}">
                <a16:creationId xmlns:a16="http://schemas.microsoft.com/office/drawing/2014/main" id="{2402293B-DAA4-0D4C-AE06-35DA89487C93}"/>
              </a:ext>
            </a:extLst>
          </p:cNvPr>
          <p:cNvSpPr txBox="1"/>
          <p:nvPr/>
        </p:nvSpPr>
        <p:spPr>
          <a:xfrm rot="17497927">
            <a:off x="4167272" y="3263023"/>
            <a:ext cx="2024913" cy="246221"/>
          </a:xfrm>
          <a:prstGeom prst="rect">
            <a:avLst/>
          </a:prstGeom>
          <a:noFill/>
        </p:spPr>
        <p:txBody>
          <a:bodyPr wrap="square" rtlCol="0">
            <a:spAutoFit/>
          </a:bodyPr>
          <a:lstStyle/>
          <a:p>
            <a:r>
              <a:rPr lang="en-US" sz="1000" dirty="0"/>
              <a:t>8. Request Access token</a:t>
            </a:r>
          </a:p>
        </p:txBody>
      </p:sp>
      <p:sp>
        <p:nvSpPr>
          <p:cNvPr id="109" name="TextBox 108">
            <a:extLst>
              <a:ext uri="{FF2B5EF4-FFF2-40B4-BE49-F238E27FC236}">
                <a16:creationId xmlns:a16="http://schemas.microsoft.com/office/drawing/2014/main" id="{C230225C-5FA2-5B4D-AAE5-DDB3B5CE065E}"/>
              </a:ext>
            </a:extLst>
          </p:cNvPr>
          <p:cNvSpPr txBox="1"/>
          <p:nvPr/>
        </p:nvSpPr>
        <p:spPr>
          <a:xfrm>
            <a:off x="9212970" y="1758080"/>
            <a:ext cx="2836155" cy="2862322"/>
          </a:xfrm>
          <a:prstGeom prst="rect">
            <a:avLst/>
          </a:prstGeom>
          <a:noFill/>
        </p:spPr>
        <p:txBody>
          <a:bodyPr wrap="square" rtlCol="0">
            <a:spAutoFit/>
          </a:bodyPr>
          <a:lstStyle/>
          <a:p>
            <a:r>
              <a:rPr lang="en-US" sz="1000" dirty="0"/>
              <a:t>Steps Explanation</a:t>
            </a:r>
          </a:p>
          <a:p>
            <a:endParaRPr lang="en-US" sz="1000" dirty="0"/>
          </a:p>
          <a:p>
            <a:r>
              <a:rPr lang="en-US" sz="1000" dirty="0"/>
              <a:t>8. Request Access token with </a:t>
            </a:r>
            <a:r>
              <a:rPr lang="en-US" sz="1000" dirty="0" err="1"/>
              <a:t>AuthCode</a:t>
            </a:r>
            <a:r>
              <a:rPr lang="en-US" sz="1000" dirty="0"/>
              <a:t>  + Client ID + Client Secret</a:t>
            </a:r>
          </a:p>
          <a:p>
            <a:r>
              <a:rPr lang="en-US" sz="1000" dirty="0"/>
              <a:t>9. Client will get Access Token</a:t>
            </a:r>
          </a:p>
          <a:p>
            <a:r>
              <a:rPr lang="en-US" sz="1000" dirty="0"/>
              <a:t>10. Using Access Token Quora will request to access my profile</a:t>
            </a:r>
          </a:p>
          <a:p>
            <a:r>
              <a:rPr lang="en-US" sz="1000" dirty="0"/>
              <a:t>11. Resource Server (Profile) has to validate the token</a:t>
            </a:r>
          </a:p>
          <a:p>
            <a:r>
              <a:rPr lang="en-US" sz="1000" dirty="0"/>
              <a:t>12. To validate the token, Resource Server send the token to Auth Server to validate</a:t>
            </a:r>
          </a:p>
          <a:p>
            <a:r>
              <a:rPr lang="en-US" sz="1000" dirty="0"/>
              <a:t>13. Auth Server validate and send the JSON (JWT)</a:t>
            </a:r>
          </a:p>
          <a:p>
            <a:r>
              <a:rPr lang="en-US" sz="1000" dirty="0"/>
              <a:t>14. Resource Server verifies and send the same to Quora</a:t>
            </a:r>
          </a:p>
          <a:p>
            <a:r>
              <a:rPr lang="en-US" sz="1000" dirty="0"/>
              <a:t>15. Lets assume Quora is a Spring Security App, it will create a Principle and Authorities using JWT and populate it to Authentication Object  and put it in </a:t>
            </a:r>
            <a:r>
              <a:rPr lang="en-US" sz="1000" dirty="0" err="1"/>
              <a:t>SecurityContext</a:t>
            </a:r>
            <a:r>
              <a:rPr lang="en-US" sz="1000" dirty="0"/>
              <a:t> and </a:t>
            </a:r>
            <a:r>
              <a:rPr lang="en-US" sz="1000" dirty="0" err="1"/>
              <a:t>SecurityContent</a:t>
            </a:r>
            <a:r>
              <a:rPr lang="en-US" sz="1000" dirty="0"/>
              <a:t> in Session.</a:t>
            </a:r>
          </a:p>
        </p:txBody>
      </p:sp>
      <p:sp>
        <p:nvSpPr>
          <p:cNvPr id="110" name="TextBox 109">
            <a:extLst>
              <a:ext uri="{FF2B5EF4-FFF2-40B4-BE49-F238E27FC236}">
                <a16:creationId xmlns:a16="http://schemas.microsoft.com/office/drawing/2014/main" id="{A71F31B0-4F33-C245-A03C-AC28A23DDEA0}"/>
              </a:ext>
            </a:extLst>
          </p:cNvPr>
          <p:cNvSpPr txBox="1"/>
          <p:nvPr/>
        </p:nvSpPr>
        <p:spPr>
          <a:xfrm>
            <a:off x="7361708" y="3836863"/>
            <a:ext cx="522900" cy="246221"/>
          </a:xfrm>
          <a:prstGeom prst="rect">
            <a:avLst/>
          </a:prstGeom>
          <a:noFill/>
        </p:spPr>
        <p:txBody>
          <a:bodyPr wrap="none" rtlCol="0">
            <a:spAutoFit/>
          </a:bodyPr>
          <a:lstStyle/>
          <a:p>
            <a:r>
              <a:rPr lang="en-US" sz="1000" dirty="0"/>
              <a:t>Profile</a:t>
            </a:r>
          </a:p>
        </p:txBody>
      </p:sp>
      <p:sp>
        <p:nvSpPr>
          <p:cNvPr id="111" name="TextBox 110">
            <a:extLst>
              <a:ext uri="{FF2B5EF4-FFF2-40B4-BE49-F238E27FC236}">
                <a16:creationId xmlns:a16="http://schemas.microsoft.com/office/drawing/2014/main" id="{385BF629-5968-4B40-A0B1-491A0B84BAF3}"/>
              </a:ext>
            </a:extLst>
          </p:cNvPr>
          <p:cNvSpPr txBox="1"/>
          <p:nvPr/>
        </p:nvSpPr>
        <p:spPr>
          <a:xfrm>
            <a:off x="9229725" y="6353175"/>
            <a:ext cx="1429237" cy="369332"/>
          </a:xfrm>
          <a:prstGeom prst="rect">
            <a:avLst/>
          </a:prstGeom>
          <a:noFill/>
        </p:spPr>
        <p:txBody>
          <a:bodyPr wrap="none" rtlCol="0">
            <a:spAutoFit/>
          </a:bodyPr>
          <a:lstStyle/>
          <a:p>
            <a:r>
              <a:rPr lang="en-US" dirty="0"/>
              <a:t>OAuth Dance</a:t>
            </a:r>
          </a:p>
        </p:txBody>
      </p:sp>
    </p:spTree>
    <p:extLst>
      <p:ext uri="{BB962C8B-B14F-4D97-AF65-F5344CB8AC3E}">
        <p14:creationId xmlns:p14="http://schemas.microsoft.com/office/powerpoint/2010/main" val="2595289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EF7DAA-CBFF-2240-91C5-683C7196F979}"/>
              </a:ext>
            </a:extLst>
          </p:cNvPr>
          <p:cNvSpPr txBox="1"/>
          <p:nvPr/>
        </p:nvSpPr>
        <p:spPr>
          <a:xfrm>
            <a:off x="790575" y="238125"/>
            <a:ext cx="5454763" cy="369332"/>
          </a:xfrm>
          <a:prstGeom prst="rect">
            <a:avLst/>
          </a:prstGeom>
          <a:noFill/>
        </p:spPr>
        <p:txBody>
          <a:bodyPr wrap="none" rtlCol="0">
            <a:spAutoFit/>
          </a:bodyPr>
          <a:lstStyle/>
          <a:p>
            <a:r>
              <a:rPr lang="en-US" b="1" dirty="0"/>
              <a:t>Client Credentials Grant and Resource Owner Password</a:t>
            </a:r>
          </a:p>
        </p:txBody>
      </p:sp>
      <p:sp>
        <p:nvSpPr>
          <p:cNvPr id="5" name="Rectangle 4">
            <a:extLst>
              <a:ext uri="{FF2B5EF4-FFF2-40B4-BE49-F238E27FC236}">
                <a16:creationId xmlns:a16="http://schemas.microsoft.com/office/drawing/2014/main" id="{6C297A3A-F5A5-9A43-96F5-41E2E39912D5}"/>
              </a:ext>
            </a:extLst>
          </p:cNvPr>
          <p:cNvSpPr/>
          <p:nvPr/>
        </p:nvSpPr>
        <p:spPr>
          <a:xfrm>
            <a:off x="5275480" y="750336"/>
            <a:ext cx="1924050" cy="476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BookMyShow.com</a:t>
            </a:r>
            <a:endParaRPr lang="en-US" dirty="0"/>
          </a:p>
        </p:txBody>
      </p:sp>
      <p:sp>
        <p:nvSpPr>
          <p:cNvPr id="6" name="Rectangle 5">
            <a:extLst>
              <a:ext uri="{FF2B5EF4-FFF2-40B4-BE49-F238E27FC236}">
                <a16:creationId xmlns:a16="http://schemas.microsoft.com/office/drawing/2014/main" id="{FDBEA211-F0B5-F84E-A435-6AC3D51487C6}"/>
              </a:ext>
            </a:extLst>
          </p:cNvPr>
          <p:cNvSpPr/>
          <p:nvPr/>
        </p:nvSpPr>
        <p:spPr>
          <a:xfrm>
            <a:off x="9029700" y="531257"/>
            <a:ext cx="2181225" cy="5212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Employee badge">
            <a:extLst>
              <a:ext uri="{FF2B5EF4-FFF2-40B4-BE49-F238E27FC236}">
                <a16:creationId xmlns:a16="http://schemas.microsoft.com/office/drawing/2014/main" id="{31BD58CC-AC0C-4F43-8672-F99BC713AB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63112" y="847725"/>
            <a:ext cx="914400" cy="914400"/>
          </a:xfrm>
          <a:prstGeom prst="rect">
            <a:avLst/>
          </a:prstGeom>
        </p:spPr>
      </p:pic>
      <p:sp>
        <p:nvSpPr>
          <p:cNvPr id="9" name="Rounded Rectangle 8">
            <a:extLst>
              <a:ext uri="{FF2B5EF4-FFF2-40B4-BE49-F238E27FC236}">
                <a16:creationId xmlns:a16="http://schemas.microsoft.com/office/drawing/2014/main" id="{ED635EF9-A6C0-E94A-89B1-AEE2D95448CC}"/>
              </a:ext>
            </a:extLst>
          </p:cNvPr>
          <p:cNvSpPr/>
          <p:nvPr/>
        </p:nvSpPr>
        <p:spPr>
          <a:xfrm>
            <a:off x="9565480" y="2739790"/>
            <a:ext cx="1109663" cy="7180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Movie Resource</a:t>
            </a:r>
          </a:p>
        </p:txBody>
      </p:sp>
      <p:sp>
        <p:nvSpPr>
          <p:cNvPr id="10" name="Rounded Rectangle 9">
            <a:extLst>
              <a:ext uri="{FF2B5EF4-FFF2-40B4-BE49-F238E27FC236}">
                <a16:creationId xmlns:a16="http://schemas.microsoft.com/office/drawing/2014/main" id="{2BC612A0-646F-814F-8879-C4CE9CFFFB56}"/>
              </a:ext>
            </a:extLst>
          </p:cNvPr>
          <p:cNvSpPr/>
          <p:nvPr/>
        </p:nvSpPr>
        <p:spPr>
          <a:xfrm>
            <a:off x="9613626" y="4292800"/>
            <a:ext cx="1109663" cy="7180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Theater Resource</a:t>
            </a:r>
          </a:p>
        </p:txBody>
      </p:sp>
      <p:sp>
        <p:nvSpPr>
          <p:cNvPr id="11" name="TextBox 10">
            <a:extLst>
              <a:ext uri="{FF2B5EF4-FFF2-40B4-BE49-F238E27FC236}">
                <a16:creationId xmlns:a16="http://schemas.microsoft.com/office/drawing/2014/main" id="{B0684BAC-6EE1-E94D-A119-0FA9EAE9F07C}"/>
              </a:ext>
            </a:extLst>
          </p:cNvPr>
          <p:cNvSpPr txBox="1"/>
          <p:nvPr/>
        </p:nvSpPr>
        <p:spPr>
          <a:xfrm>
            <a:off x="9367598" y="1600914"/>
            <a:ext cx="1601721" cy="246221"/>
          </a:xfrm>
          <a:prstGeom prst="rect">
            <a:avLst/>
          </a:prstGeom>
          <a:noFill/>
        </p:spPr>
        <p:txBody>
          <a:bodyPr wrap="none" rtlCol="0">
            <a:spAutoFit/>
          </a:bodyPr>
          <a:lstStyle/>
          <a:p>
            <a:r>
              <a:rPr lang="en-US" sz="1000" dirty="0"/>
              <a:t>Book My Show Auth Server</a:t>
            </a:r>
          </a:p>
        </p:txBody>
      </p:sp>
      <p:sp>
        <p:nvSpPr>
          <p:cNvPr id="12" name="Rectangle 11">
            <a:extLst>
              <a:ext uri="{FF2B5EF4-FFF2-40B4-BE49-F238E27FC236}">
                <a16:creationId xmlns:a16="http://schemas.microsoft.com/office/drawing/2014/main" id="{AE85C404-D0FB-6349-82BE-E72BA0E48563}"/>
              </a:ext>
            </a:extLst>
          </p:cNvPr>
          <p:cNvSpPr/>
          <p:nvPr/>
        </p:nvSpPr>
        <p:spPr>
          <a:xfrm>
            <a:off x="5334000" y="2778383"/>
            <a:ext cx="1419225" cy="1009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MyApp</a:t>
            </a:r>
            <a:endParaRPr lang="en-US" dirty="0"/>
          </a:p>
        </p:txBody>
      </p:sp>
      <p:cxnSp>
        <p:nvCxnSpPr>
          <p:cNvPr id="14" name="Straight Arrow Connector 13">
            <a:extLst>
              <a:ext uri="{FF2B5EF4-FFF2-40B4-BE49-F238E27FC236}">
                <a16:creationId xmlns:a16="http://schemas.microsoft.com/office/drawing/2014/main" id="{431F4502-DDAE-5D40-8818-B6BAF376DB0A}"/>
              </a:ext>
            </a:extLst>
          </p:cNvPr>
          <p:cNvCxnSpPr>
            <a:cxnSpLocks/>
          </p:cNvCxnSpPr>
          <p:nvPr/>
        </p:nvCxnSpPr>
        <p:spPr>
          <a:xfrm flipV="1">
            <a:off x="6084835" y="1240479"/>
            <a:ext cx="0" cy="15517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165E8A9D-A20F-684B-8E58-E16E3CA84E8F}"/>
              </a:ext>
            </a:extLst>
          </p:cNvPr>
          <p:cNvSpPr txBox="1"/>
          <p:nvPr/>
        </p:nvSpPr>
        <p:spPr>
          <a:xfrm>
            <a:off x="5892965" y="2051497"/>
            <a:ext cx="250390" cy="246221"/>
          </a:xfrm>
          <a:prstGeom prst="rect">
            <a:avLst/>
          </a:prstGeom>
          <a:noFill/>
        </p:spPr>
        <p:txBody>
          <a:bodyPr wrap="none" rtlCol="0">
            <a:spAutoFit/>
          </a:bodyPr>
          <a:lstStyle/>
          <a:p>
            <a:r>
              <a:rPr lang="en-US" sz="1000" dirty="0"/>
              <a:t>1</a:t>
            </a:r>
          </a:p>
        </p:txBody>
      </p:sp>
      <p:sp>
        <p:nvSpPr>
          <p:cNvPr id="19" name="TextBox 18">
            <a:extLst>
              <a:ext uri="{FF2B5EF4-FFF2-40B4-BE49-F238E27FC236}">
                <a16:creationId xmlns:a16="http://schemas.microsoft.com/office/drawing/2014/main" id="{43A7944D-DA36-9746-8C81-76C2AB39D9D1}"/>
              </a:ext>
            </a:extLst>
          </p:cNvPr>
          <p:cNvSpPr txBox="1"/>
          <p:nvPr/>
        </p:nvSpPr>
        <p:spPr>
          <a:xfrm>
            <a:off x="6443624" y="2073923"/>
            <a:ext cx="250390" cy="246221"/>
          </a:xfrm>
          <a:prstGeom prst="rect">
            <a:avLst/>
          </a:prstGeom>
          <a:noFill/>
        </p:spPr>
        <p:txBody>
          <a:bodyPr wrap="none" rtlCol="0">
            <a:spAutoFit/>
          </a:bodyPr>
          <a:lstStyle/>
          <a:p>
            <a:r>
              <a:rPr lang="en-US" sz="1000" dirty="0"/>
              <a:t>2</a:t>
            </a:r>
          </a:p>
        </p:txBody>
      </p:sp>
      <p:cxnSp>
        <p:nvCxnSpPr>
          <p:cNvPr id="22" name="Elbow Connector 21">
            <a:extLst>
              <a:ext uri="{FF2B5EF4-FFF2-40B4-BE49-F238E27FC236}">
                <a16:creationId xmlns:a16="http://schemas.microsoft.com/office/drawing/2014/main" id="{86041CF5-9977-D34C-8B4F-14110F2188C7}"/>
              </a:ext>
            </a:extLst>
          </p:cNvPr>
          <p:cNvCxnSpPr>
            <a:cxnSpLocks/>
          </p:cNvCxnSpPr>
          <p:nvPr/>
        </p:nvCxnSpPr>
        <p:spPr>
          <a:xfrm flipV="1">
            <a:off x="6507265" y="1310891"/>
            <a:ext cx="3131613" cy="1467492"/>
          </a:xfrm>
          <a:prstGeom prst="bentConnector3">
            <a:avLst>
              <a:gd name="adj1" fmla="val 118"/>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EF1F487-14AA-484C-A0E1-AA7E1AEB055F}"/>
              </a:ext>
            </a:extLst>
          </p:cNvPr>
          <p:cNvSpPr txBox="1"/>
          <p:nvPr/>
        </p:nvSpPr>
        <p:spPr>
          <a:xfrm>
            <a:off x="6983939" y="1258014"/>
            <a:ext cx="609462" cy="246221"/>
          </a:xfrm>
          <a:prstGeom prst="rect">
            <a:avLst/>
          </a:prstGeom>
          <a:noFill/>
        </p:spPr>
        <p:txBody>
          <a:bodyPr wrap="none" rtlCol="0">
            <a:spAutoFit/>
          </a:bodyPr>
          <a:lstStyle/>
          <a:p>
            <a:r>
              <a:rPr lang="en-US" sz="1000" dirty="0"/>
              <a:t>Register</a:t>
            </a:r>
          </a:p>
        </p:txBody>
      </p:sp>
      <p:cxnSp>
        <p:nvCxnSpPr>
          <p:cNvPr id="41" name="Elbow Connector 40">
            <a:extLst>
              <a:ext uri="{FF2B5EF4-FFF2-40B4-BE49-F238E27FC236}">
                <a16:creationId xmlns:a16="http://schemas.microsoft.com/office/drawing/2014/main" id="{49182CD8-B2DF-2645-9083-EDA9EF45C28D}"/>
              </a:ext>
            </a:extLst>
          </p:cNvPr>
          <p:cNvCxnSpPr>
            <a:cxnSpLocks/>
          </p:cNvCxnSpPr>
          <p:nvPr/>
        </p:nvCxnSpPr>
        <p:spPr>
          <a:xfrm flipV="1">
            <a:off x="6773646" y="1514508"/>
            <a:ext cx="2970432" cy="1322447"/>
          </a:xfrm>
          <a:prstGeom prst="bentConnector3">
            <a:avLst>
              <a:gd name="adj1" fmla="val 50000"/>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44" name="TextBox 43">
            <a:extLst>
              <a:ext uri="{FF2B5EF4-FFF2-40B4-BE49-F238E27FC236}">
                <a16:creationId xmlns:a16="http://schemas.microsoft.com/office/drawing/2014/main" id="{7E07BBE7-6834-A94C-B4A8-9A4BD3456478}"/>
              </a:ext>
            </a:extLst>
          </p:cNvPr>
          <p:cNvSpPr txBox="1"/>
          <p:nvPr/>
        </p:nvSpPr>
        <p:spPr>
          <a:xfrm>
            <a:off x="6794357" y="2624849"/>
            <a:ext cx="1095172" cy="246221"/>
          </a:xfrm>
          <a:prstGeom prst="rect">
            <a:avLst/>
          </a:prstGeom>
          <a:noFill/>
        </p:spPr>
        <p:txBody>
          <a:bodyPr wrap="none" rtlCol="0">
            <a:spAutoFit/>
          </a:bodyPr>
          <a:lstStyle/>
          <a:p>
            <a:r>
              <a:rPr lang="en-US" sz="1000" dirty="0"/>
              <a:t>3 Get Auth Token</a:t>
            </a:r>
          </a:p>
        </p:txBody>
      </p:sp>
      <p:cxnSp>
        <p:nvCxnSpPr>
          <p:cNvPr id="45" name="Straight Arrow Connector 44">
            <a:extLst>
              <a:ext uri="{FF2B5EF4-FFF2-40B4-BE49-F238E27FC236}">
                <a16:creationId xmlns:a16="http://schemas.microsoft.com/office/drawing/2014/main" id="{76C4C862-EF0C-994D-A3E2-775782B4EA4D}"/>
              </a:ext>
            </a:extLst>
          </p:cNvPr>
          <p:cNvCxnSpPr>
            <a:cxnSpLocks/>
          </p:cNvCxnSpPr>
          <p:nvPr/>
        </p:nvCxnSpPr>
        <p:spPr>
          <a:xfrm>
            <a:off x="6794357" y="3125656"/>
            <a:ext cx="2771123"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49" name="TextBox 48">
            <a:extLst>
              <a:ext uri="{FF2B5EF4-FFF2-40B4-BE49-F238E27FC236}">
                <a16:creationId xmlns:a16="http://schemas.microsoft.com/office/drawing/2014/main" id="{483A0256-A2EF-6E47-86CE-5D1E9414142C}"/>
              </a:ext>
            </a:extLst>
          </p:cNvPr>
          <p:cNvSpPr txBox="1"/>
          <p:nvPr/>
        </p:nvSpPr>
        <p:spPr>
          <a:xfrm>
            <a:off x="6806262" y="2921260"/>
            <a:ext cx="1959191" cy="246221"/>
          </a:xfrm>
          <a:prstGeom prst="rect">
            <a:avLst/>
          </a:prstGeom>
          <a:noFill/>
        </p:spPr>
        <p:txBody>
          <a:bodyPr wrap="none" rtlCol="0">
            <a:spAutoFit/>
          </a:bodyPr>
          <a:lstStyle/>
          <a:p>
            <a:r>
              <a:rPr lang="en-US" sz="1000" dirty="0"/>
              <a:t>4 Call Resource with Access Token</a:t>
            </a:r>
          </a:p>
        </p:txBody>
      </p:sp>
      <p:sp>
        <p:nvSpPr>
          <p:cNvPr id="50" name="TextBox 49">
            <a:extLst>
              <a:ext uri="{FF2B5EF4-FFF2-40B4-BE49-F238E27FC236}">
                <a16:creationId xmlns:a16="http://schemas.microsoft.com/office/drawing/2014/main" id="{68B25179-D92C-E34D-BE30-A0A3E9C6D8F0}"/>
              </a:ext>
            </a:extLst>
          </p:cNvPr>
          <p:cNvSpPr txBox="1"/>
          <p:nvPr/>
        </p:nvSpPr>
        <p:spPr>
          <a:xfrm>
            <a:off x="9084270" y="534865"/>
            <a:ext cx="899605" cy="246221"/>
          </a:xfrm>
          <a:prstGeom prst="rect">
            <a:avLst/>
          </a:prstGeom>
          <a:noFill/>
        </p:spPr>
        <p:txBody>
          <a:bodyPr wrap="none" rtlCol="0">
            <a:spAutoFit/>
          </a:bodyPr>
          <a:lstStyle/>
          <a:p>
            <a:r>
              <a:rPr lang="en-US" sz="1000" dirty="0" err="1"/>
              <a:t>BookMyShow</a:t>
            </a:r>
            <a:endParaRPr lang="en-US" sz="1000" dirty="0"/>
          </a:p>
        </p:txBody>
      </p:sp>
      <p:sp>
        <p:nvSpPr>
          <p:cNvPr id="51" name="Rectangle 50">
            <a:extLst>
              <a:ext uri="{FF2B5EF4-FFF2-40B4-BE49-F238E27FC236}">
                <a16:creationId xmlns:a16="http://schemas.microsoft.com/office/drawing/2014/main" id="{B6F2F3DA-05AF-E24D-9063-EFE255110816}"/>
              </a:ext>
            </a:extLst>
          </p:cNvPr>
          <p:cNvSpPr/>
          <p:nvPr/>
        </p:nvSpPr>
        <p:spPr>
          <a:xfrm>
            <a:off x="4045915" y="4030140"/>
            <a:ext cx="1594898" cy="2589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n 51">
            <a:extLst>
              <a:ext uri="{FF2B5EF4-FFF2-40B4-BE49-F238E27FC236}">
                <a16:creationId xmlns:a16="http://schemas.microsoft.com/office/drawing/2014/main" id="{EC26E8BB-C6C9-E941-A2B2-9B564394CB10}"/>
              </a:ext>
            </a:extLst>
          </p:cNvPr>
          <p:cNvSpPr/>
          <p:nvPr/>
        </p:nvSpPr>
        <p:spPr>
          <a:xfrm>
            <a:off x="6237505" y="5679827"/>
            <a:ext cx="751659" cy="8191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Booking DB</a:t>
            </a:r>
          </a:p>
        </p:txBody>
      </p:sp>
      <p:sp>
        <p:nvSpPr>
          <p:cNvPr id="53" name="TextBox 52">
            <a:extLst>
              <a:ext uri="{FF2B5EF4-FFF2-40B4-BE49-F238E27FC236}">
                <a16:creationId xmlns:a16="http://schemas.microsoft.com/office/drawing/2014/main" id="{48D25D4F-8F89-6345-9814-F6B22261CAC5}"/>
              </a:ext>
            </a:extLst>
          </p:cNvPr>
          <p:cNvSpPr txBox="1"/>
          <p:nvPr/>
        </p:nvSpPr>
        <p:spPr>
          <a:xfrm>
            <a:off x="4081274" y="4030140"/>
            <a:ext cx="1119217" cy="246221"/>
          </a:xfrm>
          <a:prstGeom prst="rect">
            <a:avLst/>
          </a:prstGeom>
          <a:noFill/>
        </p:spPr>
        <p:txBody>
          <a:bodyPr wrap="none" rtlCol="0">
            <a:spAutoFit/>
          </a:bodyPr>
          <a:lstStyle/>
          <a:p>
            <a:r>
              <a:rPr lang="en-US" sz="1000" dirty="0" err="1"/>
              <a:t>MyApp</a:t>
            </a:r>
            <a:r>
              <a:rPr lang="en-US" sz="1000" dirty="0"/>
              <a:t> Resources</a:t>
            </a:r>
          </a:p>
        </p:txBody>
      </p:sp>
      <p:pic>
        <p:nvPicPr>
          <p:cNvPr id="55" name="Graphic 54" descr="Man">
            <a:extLst>
              <a:ext uri="{FF2B5EF4-FFF2-40B4-BE49-F238E27FC236}">
                <a16:creationId xmlns:a16="http://schemas.microsoft.com/office/drawing/2014/main" id="{415B6AB2-2ECF-8340-AEB0-26D8F47CA2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8549" y="2427802"/>
            <a:ext cx="1551796" cy="1551796"/>
          </a:xfrm>
          <a:prstGeom prst="rect">
            <a:avLst/>
          </a:prstGeom>
        </p:spPr>
      </p:pic>
      <p:cxnSp>
        <p:nvCxnSpPr>
          <p:cNvPr id="57" name="Straight Arrow Connector 56">
            <a:extLst>
              <a:ext uri="{FF2B5EF4-FFF2-40B4-BE49-F238E27FC236}">
                <a16:creationId xmlns:a16="http://schemas.microsoft.com/office/drawing/2014/main" id="{7740E66C-E4FB-084D-B131-4774008BCB5B}"/>
              </a:ext>
            </a:extLst>
          </p:cNvPr>
          <p:cNvCxnSpPr>
            <a:cxnSpLocks/>
          </p:cNvCxnSpPr>
          <p:nvPr/>
        </p:nvCxnSpPr>
        <p:spPr>
          <a:xfrm>
            <a:off x="1770170" y="2968883"/>
            <a:ext cx="3563830" cy="0"/>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60" name="Rounded Rectangle 59">
            <a:extLst>
              <a:ext uri="{FF2B5EF4-FFF2-40B4-BE49-F238E27FC236}">
                <a16:creationId xmlns:a16="http://schemas.microsoft.com/office/drawing/2014/main" id="{AE53461A-0DD8-EE49-AB72-68A60CEDDA92}"/>
              </a:ext>
            </a:extLst>
          </p:cNvPr>
          <p:cNvSpPr/>
          <p:nvPr/>
        </p:nvSpPr>
        <p:spPr>
          <a:xfrm>
            <a:off x="4242017" y="5730364"/>
            <a:ext cx="1109663" cy="7180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Booking Resource</a:t>
            </a:r>
          </a:p>
        </p:txBody>
      </p:sp>
      <p:pic>
        <p:nvPicPr>
          <p:cNvPr id="61" name="Graphic 60" descr="Employee badge">
            <a:extLst>
              <a:ext uri="{FF2B5EF4-FFF2-40B4-BE49-F238E27FC236}">
                <a16:creationId xmlns:a16="http://schemas.microsoft.com/office/drawing/2014/main" id="{3E3D2F2A-ED69-4E4B-A817-AC020B9151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7274" y="4303990"/>
            <a:ext cx="914400" cy="914400"/>
          </a:xfrm>
          <a:prstGeom prst="rect">
            <a:avLst/>
          </a:prstGeom>
        </p:spPr>
      </p:pic>
      <p:sp>
        <p:nvSpPr>
          <p:cNvPr id="62" name="TextBox 61">
            <a:extLst>
              <a:ext uri="{FF2B5EF4-FFF2-40B4-BE49-F238E27FC236}">
                <a16:creationId xmlns:a16="http://schemas.microsoft.com/office/drawing/2014/main" id="{468C77EF-8047-E142-8D2F-A75436793A0B}"/>
              </a:ext>
            </a:extLst>
          </p:cNvPr>
          <p:cNvSpPr txBox="1"/>
          <p:nvPr/>
        </p:nvSpPr>
        <p:spPr>
          <a:xfrm>
            <a:off x="3998290" y="5029316"/>
            <a:ext cx="1729961" cy="246221"/>
          </a:xfrm>
          <a:prstGeom prst="rect">
            <a:avLst/>
          </a:prstGeom>
          <a:noFill/>
        </p:spPr>
        <p:txBody>
          <a:bodyPr wrap="none" rtlCol="0">
            <a:spAutoFit/>
          </a:bodyPr>
          <a:lstStyle/>
          <a:p>
            <a:r>
              <a:rPr lang="en-US" sz="1000" dirty="0" err="1"/>
              <a:t>MyApp</a:t>
            </a:r>
            <a:r>
              <a:rPr lang="en-US" sz="1000" dirty="0"/>
              <a:t> Authentication Server</a:t>
            </a:r>
          </a:p>
        </p:txBody>
      </p:sp>
      <p:sp>
        <p:nvSpPr>
          <p:cNvPr id="63" name="TextBox 62">
            <a:extLst>
              <a:ext uri="{FF2B5EF4-FFF2-40B4-BE49-F238E27FC236}">
                <a16:creationId xmlns:a16="http://schemas.microsoft.com/office/drawing/2014/main" id="{1522B736-8633-414B-AC46-FD3D0CDE58BF}"/>
              </a:ext>
            </a:extLst>
          </p:cNvPr>
          <p:cNvSpPr txBox="1"/>
          <p:nvPr/>
        </p:nvSpPr>
        <p:spPr>
          <a:xfrm>
            <a:off x="1802716" y="2755430"/>
            <a:ext cx="2175596" cy="246221"/>
          </a:xfrm>
          <a:prstGeom prst="rect">
            <a:avLst/>
          </a:prstGeom>
          <a:noFill/>
        </p:spPr>
        <p:txBody>
          <a:bodyPr wrap="none" rtlCol="0">
            <a:spAutoFit/>
          </a:bodyPr>
          <a:lstStyle/>
          <a:p>
            <a:r>
              <a:rPr lang="en-US" sz="1000" dirty="0"/>
              <a:t>5 Login using Username and Password</a:t>
            </a:r>
          </a:p>
        </p:txBody>
      </p:sp>
      <p:cxnSp>
        <p:nvCxnSpPr>
          <p:cNvPr id="66" name="Elbow Connector 65">
            <a:extLst>
              <a:ext uri="{FF2B5EF4-FFF2-40B4-BE49-F238E27FC236}">
                <a16:creationId xmlns:a16="http://schemas.microsoft.com/office/drawing/2014/main" id="{70DEEE56-8DAD-0145-86CB-3E7E526DD5C9}"/>
              </a:ext>
            </a:extLst>
          </p:cNvPr>
          <p:cNvCxnSpPr>
            <a:cxnSpLocks/>
          </p:cNvCxnSpPr>
          <p:nvPr/>
        </p:nvCxnSpPr>
        <p:spPr>
          <a:xfrm rot="5400000">
            <a:off x="4243221" y="3470558"/>
            <a:ext cx="1451388" cy="707919"/>
          </a:xfrm>
          <a:prstGeom prst="bentConnector3">
            <a:avLst>
              <a:gd name="adj1" fmla="val 123"/>
            </a:avLst>
          </a:prstGeom>
          <a:ln>
            <a:tailEnd type="triangle"/>
          </a:ln>
        </p:spPr>
        <p:style>
          <a:lnRef idx="3">
            <a:schemeClr val="accent4"/>
          </a:lnRef>
          <a:fillRef idx="0">
            <a:schemeClr val="accent4"/>
          </a:fillRef>
          <a:effectRef idx="2">
            <a:schemeClr val="accent4"/>
          </a:effectRef>
          <a:fontRef idx="minor">
            <a:schemeClr val="tx1"/>
          </a:fontRef>
        </p:style>
      </p:cxnSp>
      <p:sp>
        <p:nvSpPr>
          <p:cNvPr id="75" name="TextBox 74">
            <a:extLst>
              <a:ext uri="{FF2B5EF4-FFF2-40B4-BE49-F238E27FC236}">
                <a16:creationId xmlns:a16="http://schemas.microsoft.com/office/drawing/2014/main" id="{47D840D8-0CB0-C74E-AAA1-2AC8ED185BB2}"/>
              </a:ext>
            </a:extLst>
          </p:cNvPr>
          <p:cNvSpPr txBox="1"/>
          <p:nvPr/>
        </p:nvSpPr>
        <p:spPr>
          <a:xfrm>
            <a:off x="4575521" y="3694693"/>
            <a:ext cx="250390" cy="246221"/>
          </a:xfrm>
          <a:prstGeom prst="rect">
            <a:avLst/>
          </a:prstGeom>
          <a:noFill/>
        </p:spPr>
        <p:txBody>
          <a:bodyPr wrap="none" rtlCol="0">
            <a:spAutoFit/>
          </a:bodyPr>
          <a:lstStyle/>
          <a:p>
            <a:r>
              <a:rPr lang="en-US" sz="1000" dirty="0"/>
              <a:t>5</a:t>
            </a:r>
          </a:p>
        </p:txBody>
      </p:sp>
      <p:cxnSp>
        <p:nvCxnSpPr>
          <p:cNvPr id="76" name="Straight Arrow Connector 75">
            <a:extLst>
              <a:ext uri="{FF2B5EF4-FFF2-40B4-BE49-F238E27FC236}">
                <a16:creationId xmlns:a16="http://schemas.microsoft.com/office/drawing/2014/main" id="{DE5CB1B8-5B4E-D04F-B4C0-500133D22A8D}"/>
              </a:ext>
            </a:extLst>
          </p:cNvPr>
          <p:cNvCxnSpPr>
            <a:cxnSpLocks/>
          </p:cNvCxnSpPr>
          <p:nvPr/>
        </p:nvCxnSpPr>
        <p:spPr>
          <a:xfrm>
            <a:off x="1759045" y="3397508"/>
            <a:ext cx="3563830"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78" name="Straight Arrow Connector 77">
            <a:extLst>
              <a:ext uri="{FF2B5EF4-FFF2-40B4-BE49-F238E27FC236}">
                <a16:creationId xmlns:a16="http://schemas.microsoft.com/office/drawing/2014/main" id="{D4CA0BEB-2990-4849-A406-9623228F7567}"/>
              </a:ext>
            </a:extLst>
          </p:cNvPr>
          <p:cNvCxnSpPr>
            <a:endCxn id="52" idx="2"/>
          </p:cNvCxnSpPr>
          <p:nvPr/>
        </p:nvCxnSpPr>
        <p:spPr>
          <a:xfrm>
            <a:off x="5351680" y="6089397"/>
            <a:ext cx="885825"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79" name="TextBox 78">
            <a:extLst>
              <a:ext uri="{FF2B5EF4-FFF2-40B4-BE49-F238E27FC236}">
                <a16:creationId xmlns:a16="http://schemas.microsoft.com/office/drawing/2014/main" id="{2B7DE798-FF1A-ED42-95FD-3CF5D371A364}"/>
              </a:ext>
            </a:extLst>
          </p:cNvPr>
          <p:cNvSpPr txBox="1"/>
          <p:nvPr/>
        </p:nvSpPr>
        <p:spPr>
          <a:xfrm>
            <a:off x="1865472" y="3207291"/>
            <a:ext cx="1287532" cy="246221"/>
          </a:xfrm>
          <a:prstGeom prst="rect">
            <a:avLst/>
          </a:prstGeom>
          <a:noFill/>
        </p:spPr>
        <p:txBody>
          <a:bodyPr wrap="none" rtlCol="0">
            <a:spAutoFit/>
          </a:bodyPr>
          <a:lstStyle/>
          <a:p>
            <a:r>
              <a:rPr lang="en-US" sz="1000" dirty="0"/>
              <a:t>6 Get Booking details</a:t>
            </a:r>
          </a:p>
        </p:txBody>
      </p:sp>
      <p:cxnSp>
        <p:nvCxnSpPr>
          <p:cNvPr id="90" name="Elbow Connector 89">
            <a:extLst>
              <a:ext uri="{FF2B5EF4-FFF2-40B4-BE49-F238E27FC236}">
                <a16:creationId xmlns:a16="http://schemas.microsoft.com/office/drawing/2014/main" id="{4B9BBD1F-66E6-DD4C-8511-CBD35EA2EE59}"/>
              </a:ext>
            </a:extLst>
          </p:cNvPr>
          <p:cNvCxnSpPr>
            <a:cxnSpLocks/>
          </p:cNvCxnSpPr>
          <p:nvPr/>
        </p:nvCxnSpPr>
        <p:spPr>
          <a:xfrm rot="5400000">
            <a:off x="4703539" y="4109234"/>
            <a:ext cx="1966346" cy="1370473"/>
          </a:xfrm>
          <a:prstGeom prst="bentConnector3">
            <a:avLst>
              <a:gd name="adj1" fmla="val 86814"/>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97" name="TextBox 96">
            <a:extLst>
              <a:ext uri="{FF2B5EF4-FFF2-40B4-BE49-F238E27FC236}">
                <a16:creationId xmlns:a16="http://schemas.microsoft.com/office/drawing/2014/main" id="{862CAA43-57CD-6C47-A3B5-344F8A344ED5}"/>
              </a:ext>
            </a:extLst>
          </p:cNvPr>
          <p:cNvSpPr txBox="1"/>
          <p:nvPr/>
        </p:nvSpPr>
        <p:spPr>
          <a:xfrm>
            <a:off x="6191455" y="4965761"/>
            <a:ext cx="250390" cy="246221"/>
          </a:xfrm>
          <a:prstGeom prst="rect">
            <a:avLst/>
          </a:prstGeom>
          <a:noFill/>
        </p:spPr>
        <p:txBody>
          <a:bodyPr wrap="none" rtlCol="0">
            <a:spAutoFit/>
          </a:bodyPr>
          <a:lstStyle/>
          <a:p>
            <a:r>
              <a:rPr lang="en-US" sz="1000" dirty="0"/>
              <a:t>6</a:t>
            </a:r>
          </a:p>
        </p:txBody>
      </p:sp>
      <p:sp>
        <p:nvSpPr>
          <p:cNvPr id="98" name="TextBox 97">
            <a:extLst>
              <a:ext uri="{FF2B5EF4-FFF2-40B4-BE49-F238E27FC236}">
                <a16:creationId xmlns:a16="http://schemas.microsoft.com/office/drawing/2014/main" id="{FDD4E683-B1D2-474B-A3F0-A1189227B5FE}"/>
              </a:ext>
            </a:extLst>
          </p:cNvPr>
          <p:cNvSpPr txBox="1"/>
          <p:nvPr/>
        </p:nvSpPr>
        <p:spPr>
          <a:xfrm>
            <a:off x="5697982" y="5866815"/>
            <a:ext cx="250390" cy="246221"/>
          </a:xfrm>
          <a:prstGeom prst="rect">
            <a:avLst/>
          </a:prstGeom>
          <a:noFill/>
        </p:spPr>
        <p:txBody>
          <a:bodyPr wrap="none" rtlCol="0">
            <a:spAutoFit/>
          </a:bodyPr>
          <a:lstStyle/>
          <a:p>
            <a:r>
              <a:rPr lang="en-US" sz="1000" dirty="0"/>
              <a:t>6</a:t>
            </a:r>
          </a:p>
        </p:txBody>
      </p:sp>
      <p:sp>
        <p:nvSpPr>
          <p:cNvPr id="99" name="Rectangle 98">
            <a:extLst>
              <a:ext uri="{FF2B5EF4-FFF2-40B4-BE49-F238E27FC236}">
                <a16:creationId xmlns:a16="http://schemas.microsoft.com/office/drawing/2014/main" id="{717F6426-D454-A94E-8117-768FA499DFAD}"/>
              </a:ext>
            </a:extLst>
          </p:cNvPr>
          <p:cNvSpPr/>
          <p:nvPr/>
        </p:nvSpPr>
        <p:spPr>
          <a:xfrm>
            <a:off x="5802197" y="607456"/>
            <a:ext cx="1933575" cy="2883401"/>
          </a:xfrm>
          <a:prstGeom prst="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0" name="Rectangle 99">
            <a:extLst>
              <a:ext uri="{FF2B5EF4-FFF2-40B4-BE49-F238E27FC236}">
                <a16:creationId xmlns:a16="http://schemas.microsoft.com/office/drawing/2014/main" id="{581F271A-0AF7-FE45-A06B-90EE7BBBBDED}"/>
              </a:ext>
            </a:extLst>
          </p:cNvPr>
          <p:cNvSpPr/>
          <p:nvPr/>
        </p:nvSpPr>
        <p:spPr>
          <a:xfrm>
            <a:off x="2122717" y="2391529"/>
            <a:ext cx="3597803" cy="1524104"/>
          </a:xfrm>
          <a:prstGeom prst="rect">
            <a:avLst/>
          </a:prstGeom>
          <a:noFill/>
          <a:ln>
            <a:solidFill>
              <a:schemeClr val="accent6">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7719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523F6F-5214-244B-B517-183DF3C31686}"/>
              </a:ext>
            </a:extLst>
          </p:cNvPr>
          <p:cNvSpPr txBox="1"/>
          <p:nvPr/>
        </p:nvSpPr>
        <p:spPr>
          <a:xfrm>
            <a:off x="2724150" y="180975"/>
            <a:ext cx="7122399" cy="369332"/>
          </a:xfrm>
          <a:prstGeom prst="rect">
            <a:avLst/>
          </a:prstGeom>
          <a:noFill/>
        </p:spPr>
        <p:txBody>
          <a:bodyPr wrap="none" rtlCol="0">
            <a:spAutoFit/>
          </a:bodyPr>
          <a:lstStyle/>
          <a:p>
            <a:r>
              <a:rPr lang="en-US" b="1" dirty="0"/>
              <a:t>Design and Develop My Own Auth Server using Spring Security + OAuth2</a:t>
            </a:r>
          </a:p>
        </p:txBody>
      </p:sp>
      <p:pic>
        <p:nvPicPr>
          <p:cNvPr id="5" name="Graphic 4" descr="Man">
            <a:extLst>
              <a:ext uri="{FF2B5EF4-FFF2-40B4-BE49-F238E27FC236}">
                <a16:creationId xmlns:a16="http://schemas.microsoft.com/office/drawing/2014/main" id="{BF723FF8-7D04-A740-9771-42F248C0E3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549" y="2427802"/>
            <a:ext cx="1551796" cy="1551796"/>
          </a:xfrm>
          <a:prstGeom prst="rect">
            <a:avLst/>
          </a:prstGeom>
        </p:spPr>
      </p:pic>
      <p:sp>
        <p:nvSpPr>
          <p:cNvPr id="6" name="Rectangle 5">
            <a:extLst>
              <a:ext uri="{FF2B5EF4-FFF2-40B4-BE49-F238E27FC236}">
                <a16:creationId xmlns:a16="http://schemas.microsoft.com/office/drawing/2014/main" id="{5DBF8E4D-8E90-1F49-94ED-DF79B5A24491}"/>
              </a:ext>
            </a:extLst>
          </p:cNvPr>
          <p:cNvSpPr/>
          <p:nvPr/>
        </p:nvSpPr>
        <p:spPr>
          <a:xfrm>
            <a:off x="3895725" y="2562225"/>
            <a:ext cx="1828800" cy="1417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MyService</a:t>
            </a:r>
          </a:p>
        </p:txBody>
      </p:sp>
      <p:sp>
        <p:nvSpPr>
          <p:cNvPr id="7" name="Rectangle 6">
            <a:extLst>
              <a:ext uri="{FF2B5EF4-FFF2-40B4-BE49-F238E27FC236}">
                <a16:creationId xmlns:a16="http://schemas.microsoft.com/office/drawing/2014/main" id="{35B74B49-568E-9740-A1A0-EEA5CEB3E24E}"/>
              </a:ext>
            </a:extLst>
          </p:cNvPr>
          <p:cNvSpPr/>
          <p:nvPr/>
        </p:nvSpPr>
        <p:spPr>
          <a:xfrm>
            <a:off x="7896225" y="3429000"/>
            <a:ext cx="1828800" cy="1417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Service</a:t>
            </a:r>
          </a:p>
        </p:txBody>
      </p:sp>
      <p:sp>
        <p:nvSpPr>
          <p:cNvPr id="8" name="Rectangle 7">
            <a:extLst>
              <a:ext uri="{FF2B5EF4-FFF2-40B4-BE49-F238E27FC236}">
                <a16:creationId xmlns:a16="http://schemas.microsoft.com/office/drawing/2014/main" id="{9CC79453-6A65-C64B-BB51-4C5872027E49}"/>
              </a:ext>
            </a:extLst>
          </p:cNvPr>
          <p:cNvSpPr/>
          <p:nvPr/>
        </p:nvSpPr>
        <p:spPr>
          <a:xfrm>
            <a:off x="7896225" y="1152525"/>
            <a:ext cx="1828800" cy="1417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OAuth Server</a:t>
            </a:r>
          </a:p>
        </p:txBody>
      </p:sp>
      <p:cxnSp>
        <p:nvCxnSpPr>
          <p:cNvPr id="10" name="Straight Arrow Connector 9">
            <a:extLst>
              <a:ext uri="{FF2B5EF4-FFF2-40B4-BE49-F238E27FC236}">
                <a16:creationId xmlns:a16="http://schemas.microsoft.com/office/drawing/2014/main" id="{DE53E671-B6F7-3044-961E-AC77326F29B6}"/>
              </a:ext>
            </a:extLst>
          </p:cNvPr>
          <p:cNvCxnSpPr>
            <a:stCxn id="6" idx="3"/>
            <a:endCxn id="7" idx="1"/>
          </p:cNvCxnSpPr>
          <p:nvPr/>
        </p:nvCxnSpPr>
        <p:spPr>
          <a:xfrm>
            <a:off x="5724525" y="3270912"/>
            <a:ext cx="2171700" cy="86677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8A5C08EA-65A3-9140-869C-7036B9BD4E14}"/>
              </a:ext>
            </a:extLst>
          </p:cNvPr>
          <p:cNvCxnSpPr>
            <a:cxnSpLocks/>
          </p:cNvCxnSpPr>
          <p:nvPr/>
        </p:nvCxnSpPr>
        <p:spPr>
          <a:xfrm flipV="1">
            <a:off x="5724525" y="1556266"/>
            <a:ext cx="2171700" cy="117172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AD43ED4-40F9-954D-B08F-A5035AC396F6}"/>
              </a:ext>
            </a:extLst>
          </p:cNvPr>
          <p:cNvSpPr txBox="1"/>
          <p:nvPr/>
        </p:nvSpPr>
        <p:spPr>
          <a:xfrm>
            <a:off x="6685180" y="1895905"/>
            <a:ext cx="250390" cy="246221"/>
          </a:xfrm>
          <a:prstGeom prst="rect">
            <a:avLst/>
          </a:prstGeom>
          <a:noFill/>
        </p:spPr>
        <p:txBody>
          <a:bodyPr wrap="none" rtlCol="0">
            <a:spAutoFit/>
          </a:bodyPr>
          <a:lstStyle/>
          <a:p>
            <a:r>
              <a:rPr lang="en-US" sz="1000" dirty="0"/>
              <a:t>1</a:t>
            </a:r>
          </a:p>
        </p:txBody>
      </p:sp>
      <p:sp>
        <p:nvSpPr>
          <p:cNvPr id="15" name="TextBox 14">
            <a:extLst>
              <a:ext uri="{FF2B5EF4-FFF2-40B4-BE49-F238E27FC236}">
                <a16:creationId xmlns:a16="http://schemas.microsoft.com/office/drawing/2014/main" id="{09CE2BEA-C0E3-B940-8D87-EFF82F59FD74}"/>
              </a:ext>
            </a:extLst>
          </p:cNvPr>
          <p:cNvSpPr txBox="1"/>
          <p:nvPr/>
        </p:nvSpPr>
        <p:spPr>
          <a:xfrm>
            <a:off x="8810625" y="2876338"/>
            <a:ext cx="250390" cy="246221"/>
          </a:xfrm>
          <a:prstGeom prst="rect">
            <a:avLst/>
          </a:prstGeom>
          <a:noFill/>
        </p:spPr>
        <p:txBody>
          <a:bodyPr wrap="none" rtlCol="0">
            <a:spAutoFit/>
          </a:bodyPr>
          <a:lstStyle/>
          <a:p>
            <a:r>
              <a:rPr lang="en-US" sz="1000" dirty="0"/>
              <a:t>3</a:t>
            </a:r>
          </a:p>
        </p:txBody>
      </p:sp>
      <p:cxnSp>
        <p:nvCxnSpPr>
          <p:cNvPr id="16" name="Straight Arrow Connector 15">
            <a:extLst>
              <a:ext uri="{FF2B5EF4-FFF2-40B4-BE49-F238E27FC236}">
                <a16:creationId xmlns:a16="http://schemas.microsoft.com/office/drawing/2014/main" id="{8AC3D605-5179-4645-B6F1-48DD81A5C7DB}"/>
              </a:ext>
            </a:extLst>
          </p:cNvPr>
          <p:cNvCxnSpPr>
            <a:cxnSpLocks/>
            <a:stCxn id="8" idx="2"/>
            <a:endCxn id="7" idx="0"/>
          </p:cNvCxnSpPr>
          <p:nvPr/>
        </p:nvCxnSpPr>
        <p:spPr>
          <a:xfrm>
            <a:off x="8810625" y="2569898"/>
            <a:ext cx="0" cy="859102"/>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7FDCFD9C-1AB5-734F-A78E-E1AEC5E3F9BD}"/>
              </a:ext>
            </a:extLst>
          </p:cNvPr>
          <p:cNvSpPr txBox="1"/>
          <p:nvPr/>
        </p:nvSpPr>
        <p:spPr>
          <a:xfrm>
            <a:off x="6837580" y="3580401"/>
            <a:ext cx="250390" cy="246221"/>
          </a:xfrm>
          <a:prstGeom prst="rect">
            <a:avLst/>
          </a:prstGeom>
          <a:noFill/>
        </p:spPr>
        <p:txBody>
          <a:bodyPr wrap="none" rtlCol="0">
            <a:spAutoFit/>
          </a:bodyPr>
          <a:lstStyle/>
          <a:p>
            <a:r>
              <a:rPr lang="en-US" sz="1000" dirty="0"/>
              <a:t>2</a:t>
            </a:r>
          </a:p>
        </p:txBody>
      </p:sp>
      <p:sp>
        <p:nvSpPr>
          <p:cNvPr id="21" name="TextBox 20">
            <a:extLst>
              <a:ext uri="{FF2B5EF4-FFF2-40B4-BE49-F238E27FC236}">
                <a16:creationId xmlns:a16="http://schemas.microsoft.com/office/drawing/2014/main" id="{48C71FBB-190B-4B4D-AC2E-02330923F008}"/>
              </a:ext>
            </a:extLst>
          </p:cNvPr>
          <p:cNvSpPr txBox="1"/>
          <p:nvPr/>
        </p:nvSpPr>
        <p:spPr>
          <a:xfrm>
            <a:off x="171449" y="5057564"/>
            <a:ext cx="11172826" cy="1754326"/>
          </a:xfrm>
          <a:prstGeom prst="rect">
            <a:avLst/>
          </a:prstGeom>
          <a:noFill/>
        </p:spPr>
        <p:txBody>
          <a:bodyPr wrap="square" rtlCol="0">
            <a:spAutoFit/>
          </a:bodyPr>
          <a:lstStyle/>
          <a:p>
            <a:r>
              <a:rPr lang="en-US" sz="1200" dirty="0"/>
              <a:t>Whenever, MyService would like to access OtherService endpoints, it expects a Authentication Token.</a:t>
            </a:r>
          </a:p>
          <a:p>
            <a:pPr marL="228600" indent="-228600">
              <a:buAutoNum type="arabicPeriod"/>
            </a:pPr>
            <a:r>
              <a:rPr lang="en-US" sz="1200" dirty="0"/>
              <a:t>MyService will call </a:t>
            </a:r>
            <a:r>
              <a:rPr lang="en-US" sz="1200" dirty="0" err="1"/>
              <a:t>OAuthServer</a:t>
            </a:r>
            <a:r>
              <a:rPr lang="en-US" sz="1200" dirty="0"/>
              <a:t> by supplying ”</a:t>
            </a:r>
            <a:r>
              <a:rPr lang="en-US" sz="1200" dirty="0" err="1"/>
              <a:t>ClientId</a:t>
            </a:r>
            <a:r>
              <a:rPr lang="en-US" sz="1200" dirty="0"/>
              <a:t>”, “</a:t>
            </a:r>
            <a:r>
              <a:rPr lang="en-US" sz="1200" dirty="0" err="1"/>
              <a:t>ClientSecret</a:t>
            </a:r>
            <a:r>
              <a:rPr lang="en-US" sz="1200" dirty="0"/>
              <a:t>” and “</a:t>
            </a:r>
            <a:r>
              <a:rPr lang="en-US" sz="1200" dirty="0" err="1"/>
              <a:t>GrantType</a:t>
            </a:r>
            <a:r>
              <a:rPr lang="en-US" sz="1200" dirty="0"/>
              <a:t>”. Based on this it will generate an OAuth token.</a:t>
            </a:r>
          </a:p>
          <a:p>
            <a:pPr marL="228600" indent="-228600">
              <a:buAutoNum type="arabicPeriod"/>
            </a:pPr>
            <a:r>
              <a:rPr lang="en-US" sz="1200" dirty="0"/>
              <a:t>With the generated token when you call a resource on OtherService, it will check that has request contains a token? If Yes,</a:t>
            </a:r>
          </a:p>
          <a:p>
            <a:pPr marL="228600" indent="-228600">
              <a:buAutoNum type="arabicPeriod"/>
            </a:pPr>
            <a:r>
              <a:rPr lang="en-US" sz="1200" dirty="0"/>
              <a:t>The OtherService will call </a:t>
            </a:r>
            <a:r>
              <a:rPr lang="en-US" sz="1200" dirty="0" err="1"/>
              <a:t>Oauth</a:t>
            </a:r>
            <a:r>
              <a:rPr lang="en-US" sz="1200" dirty="0"/>
              <a:t> Server to verify the token and get the client details info.</a:t>
            </a:r>
          </a:p>
          <a:p>
            <a:pPr marL="228600" indent="-228600">
              <a:buAutoNum type="arabicPeriod"/>
            </a:pPr>
            <a:endParaRPr lang="en-US" sz="1200" dirty="0"/>
          </a:p>
          <a:p>
            <a:r>
              <a:rPr lang="en-US" sz="1200" dirty="0"/>
              <a:t>Support there are many calls from MyService to OtherService, and internally OtherService will call OAuth server to get the client details, it will leads to big network traffic.</a:t>
            </a:r>
          </a:p>
          <a:p>
            <a:r>
              <a:rPr lang="en-US" sz="1200" dirty="0"/>
              <a:t>To avoid this, MyService to OAuth Server get token call will give the token (in this case the token as a type of JWT) which contains information about the user and it’s authorities. Now, with the token, MyService will call OtherService and since it is a JWT token, other service will not call </a:t>
            </a:r>
            <a:r>
              <a:rPr lang="en-US" sz="1200" dirty="0" err="1"/>
              <a:t>Oauth</a:t>
            </a:r>
            <a:r>
              <a:rPr lang="en-US" sz="1200" dirty="0"/>
              <a:t> Server to get the client details. Because, the token itself contains information.</a:t>
            </a:r>
          </a:p>
        </p:txBody>
      </p:sp>
      <p:sp>
        <p:nvSpPr>
          <p:cNvPr id="22" name="TextBox 21">
            <a:extLst>
              <a:ext uri="{FF2B5EF4-FFF2-40B4-BE49-F238E27FC236}">
                <a16:creationId xmlns:a16="http://schemas.microsoft.com/office/drawing/2014/main" id="{A8D76995-6EAE-B840-8A90-67C6AF4B615E}"/>
              </a:ext>
            </a:extLst>
          </p:cNvPr>
          <p:cNvSpPr txBox="1"/>
          <p:nvPr/>
        </p:nvSpPr>
        <p:spPr>
          <a:xfrm>
            <a:off x="552450" y="1028700"/>
            <a:ext cx="3838038" cy="369332"/>
          </a:xfrm>
          <a:prstGeom prst="rect">
            <a:avLst/>
          </a:prstGeom>
          <a:noFill/>
        </p:spPr>
        <p:txBody>
          <a:bodyPr wrap="none" rtlCol="0">
            <a:spAutoFit/>
          </a:bodyPr>
          <a:lstStyle/>
          <a:p>
            <a:r>
              <a:rPr lang="en-US" dirty="0"/>
              <a:t>Scenario 1: Triangle Call (with out JWT)</a:t>
            </a:r>
          </a:p>
        </p:txBody>
      </p:sp>
    </p:spTree>
    <p:extLst>
      <p:ext uri="{BB962C8B-B14F-4D97-AF65-F5344CB8AC3E}">
        <p14:creationId xmlns:p14="http://schemas.microsoft.com/office/powerpoint/2010/main" val="3645833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F38383-0C66-5448-8FD9-1076E4729F60}"/>
              </a:ext>
            </a:extLst>
          </p:cNvPr>
          <p:cNvSpPr txBox="1"/>
          <p:nvPr/>
        </p:nvSpPr>
        <p:spPr>
          <a:xfrm>
            <a:off x="419100" y="285750"/>
            <a:ext cx="2762679" cy="369332"/>
          </a:xfrm>
          <a:prstGeom prst="rect">
            <a:avLst/>
          </a:prstGeom>
          <a:noFill/>
        </p:spPr>
        <p:txBody>
          <a:bodyPr wrap="none" rtlCol="0">
            <a:spAutoFit/>
          </a:bodyPr>
          <a:lstStyle/>
          <a:p>
            <a:r>
              <a:rPr lang="en-US" b="1" dirty="0"/>
              <a:t>Understand the use of JWT</a:t>
            </a:r>
          </a:p>
        </p:txBody>
      </p:sp>
      <p:sp>
        <p:nvSpPr>
          <p:cNvPr id="6" name="Rectangle 5">
            <a:extLst>
              <a:ext uri="{FF2B5EF4-FFF2-40B4-BE49-F238E27FC236}">
                <a16:creationId xmlns:a16="http://schemas.microsoft.com/office/drawing/2014/main" id="{1798C3A0-C887-AD46-88FB-A8DAD265B996}"/>
              </a:ext>
            </a:extLst>
          </p:cNvPr>
          <p:cNvSpPr/>
          <p:nvPr/>
        </p:nvSpPr>
        <p:spPr>
          <a:xfrm>
            <a:off x="1885950" y="2343150"/>
            <a:ext cx="1562100" cy="1085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ServiceA</a:t>
            </a:r>
            <a:endParaRPr lang="en-US" dirty="0"/>
          </a:p>
        </p:txBody>
      </p:sp>
      <p:sp>
        <p:nvSpPr>
          <p:cNvPr id="7" name="Rectangle 6">
            <a:extLst>
              <a:ext uri="{FF2B5EF4-FFF2-40B4-BE49-F238E27FC236}">
                <a16:creationId xmlns:a16="http://schemas.microsoft.com/office/drawing/2014/main" id="{3D8422E6-7B8A-6948-90B8-7BEB83E8FAE6}"/>
              </a:ext>
            </a:extLst>
          </p:cNvPr>
          <p:cNvSpPr/>
          <p:nvPr/>
        </p:nvSpPr>
        <p:spPr>
          <a:xfrm>
            <a:off x="8439150" y="2343150"/>
            <a:ext cx="1562100" cy="10858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ServiceB</a:t>
            </a:r>
            <a:endParaRPr lang="en-US" dirty="0"/>
          </a:p>
        </p:txBody>
      </p:sp>
      <p:sp>
        <p:nvSpPr>
          <p:cNvPr id="8" name="Rectangle 7">
            <a:extLst>
              <a:ext uri="{FF2B5EF4-FFF2-40B4-BE49-F238E27FC236}">
                <a16:creationId xmlns:a16="http://schemas.microsoft.com/office/drawing/2014/main" id="{9960DF85-9554-4B47-AE8B-8FFBB507AD8C}"/>
              </a:ext>
            </a:extLst>
          </p:cNvPr>
          <p:cNvSpPr/>
          <p:nvPr/>
        </p:nvSpPr>
        <p:spPr>
          <a:xfrm>
            <a:off x="5314950" y="4191000"/>
            <a:ext cx="1562100" cy="10858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Unknown App</a:t>
            </a:r>
          </a:p>
        </p:txBody>
      </p:sp>
      <p:cxnSp>
        <p:nvCxnSpPr>
          <p:cNvPr id="10" name="Straight Arrow Connector 9">
            <a:extLst>
              <a:ext uri="{FF2B5EF4-FFF2-40B4-BE49-F238E27FC236}">
                <a16:creationId xmlns:a16="http://schemas.microsoft.com/office/drawing/2014/main" id="{07869989-D917-9443-A2DD-AD06FA5A23F8}"/>
              </a:ext>
            </a:extLst>
          </p:cNvPr>
          <p:cNvCxnSpPr/>
          <p:nvPr/>
        </p:nvCxnSpPr>
        <p:spPr>
          <a:xfrm>
            <a:off x="3467100" y="2476500"/>
            <a:ext cx="4972050"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721864C-72EE-A845-AA9B-7D5C423AA2BD}"/>
              </a:ext>
            </a:extLst>
          </p:cNvPr>
          <p:cNvSpPr txBox="1"/>
          <p:nvPr/>
        </p:nvSpPr>
        <p:spPr>
          <a:xfrm>
            <a:off x="2715130" y="788432"/>
            <a:ext cx="1666369" cy="1015663"/>
          </a:xfrm>
          <a:prstGeom prst="rect">
            <a:avLst/>
          </a:prstGeom>
          <a:noFill/>
        </p:spPr>
        <p:txBody>
          <a:bodyPr wrap="square" rtlCol="0">
            <a:spAutoFit/>
          </a:bodyPr>
          <a:lstStyle/>
          <a:p>
            <a:pPr marL="228600" indent="-228600">
              <a:buAutoNum type="arabicPeriod"/>
            </a:pPr>
            <a:r>
              <a:rPr lang="en-US" sz="1000" dirty="0"/>
              <a:t>Sends “Hello” message</a:t>
            </a:r>
          </a:p>
          <a:p>
            <a:pPr marL="228600" indent="-228600">
              <a:buAutoNum type="arabicPeriod"/>
            </a:pPr>
            <a:r>
              <a:rPr lang="en-US" sz="1000" dirty="0"/>
              <a:t>Create a “</a:t>
            </a:r>
            <a:r>
              <a:rPr lang="en-US" sz="1000" dirty="0" err="1"/>
              <a:t>HelloDigiest</a:t>
            </a:r>
            <a:r>
              <a:rPr lang="en-US" sz="1000" dirty="0"/>
              <a:t>” by using Private Key of </a:t>
            </a:r>
            <a:r>
              <a:rPr lang="en-US" sz="1000" dirty="0" err="1"/>
              <a:t>ServiceA</a:t>
            </a:r>
            <a:endParaRPr lang="en-US" sz="1000" dirty="0"/>
          </a:p>
          <a:p>
            <a:pPr marL="228600" indent="-228600">
              <a:buAutoNum type="arabicPeriod"/>
            </a:pPr>
            <a:r>
              <a:rPr lang="en-US" sz="1000" dirty="0"/>
              <a:t>Here </a:t>
            </a:r>
            <a:r>
              <a:rPr lang="en-US" sz="1000" dirty="0" err="1"/>
              <a:t>Digiest</a:t>
            </a:r>
            <a:r>
              <a:rPr lang="en-US" sz="1000" dirty="0"/>
              <a:t> is a Signature of Service A</a:t>
            </a:r>
          </a:p>
        </p:txBody>
      </p:sp>
      <p:sp>
        <p:nvSpPr>
          <p:cNvPr id="12" name="Document 11">
            <a:extLst>
              <a:ext uri="{FF2B5EF4-FFF2-40B4-BE49-F238E27FC236}">
                <a16:creationId xmlns:a16="http://schemas.microsoft.com/office/drawing/2014/main" id="{7FD87469-5BA6-6340-9F45-EB596784F4DE}"/>
              </a:ext>
            </a:extLst>
          </p:cNvPr>
          <p:cNvSpPr/>
          <p:nvPr/>
        </p:nvSpPr>
        <p:spPr>
          <a:xfrm>
            <a:off x="1152525" y="1838324"/>
            <a:ext cx="638175" cy="21907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Pri</a:t>
            </a:r>
            <a:r>
              <a:rPr lang="en-US" sz="1200" dirty="0"/>
              <a:t> A</a:t>
            </a:r>
          </a:p>
        </p:txBody>
      </p:sp>
      <p:sp>
        <p:nvSpPr>
          <p:cNvPr id="13" name="Document 12">
            <a:extLst>
              <a:ext uri="{FF2B5EF4-FFF2-40B4-BE49-F238E27FC236}">
                <a16:creationId xmlns:a16="http://schemas.microsoft.com/office/drawing/2014/main" id="{522DB9C1-EC63-A342-AE7A-5D1662CB217D}"/>
              </a:ext>
            </a:extLst>
          </p:cNvPr>
          <p:cNvSpPr/>
          <p:nvPr/>
        </p:nvSpPr>
        <p:spPr>
          <a:xfrm>
            <a:off x="1152525" y="2081212"/>
            <a:ext cx="638175" cy="21907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 A</a:t>
            </a:r>
          </a:p>
        </p:txBody>
      </p:sp>
      <p:sp>
        <p:nvSpPr>
          <p:cNvPr id="14" name="Document 13">
            <a:extLst>
              <a:ext uri="{FF2B5EF4-FFF2-40B4-BE49-F238E27FC236}">
                <a16:creationId xmlns:a16="http://schemas.microsoft.com/office/drawing/2014/main" id="{635E70F3-68B0-E24E-9B8D-BF9B2F45F3F8}"/>
              </a:ext>
            </a:extLst>
          </p:cNvPr>
          <p:cNvSpPr/>
          <p:nvPr/>
        </p:nvSpPr>
        <p:spPr>
          <a:xfrm>
            <a:off x="1157287" y="2324100"/>
            <a:ext cx="638175" cy="219074"/>
          </a:xfrm>
          <a:prstGeom prst="flowChart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Pub B</a:t>
            </a:r>
          </a:p>
        </p:txBody>
      </p:sp>
      <p:sp>
        <p:nvSpPr>
          <p:cNvPr id="15" name="Document 14">
            <a:extLst>
              <a:ext uri="{FF2B5EF4-FFF2-40B4-BE49-F238E27FC236}">
                <a16:creationId xmlns:a16="http://schemas.microsoft.com/office/drawing/2014/main" id="{E70FF5E8-35E1-4142-904D-4D16E0AE8BEB}"/>
              </a:ext>
            </a:extLst>
          </p:cNvPr>
          <p:cNvSpPr/>
          <p:nvPr/>
        </p:nvSpPr>
        <p:spPr>
          <a:xfrm>
            <a:off x="10091738" y="2081212"/>
            <a:ext cx="638175" cy="219074"/>
          </a:xfrm>
          <a:prstGeom prst="flowChart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Pub B</a:t>
            </a:r>
          </a:p>
        </p:txBody>
      </p:sp>
      <p:sp>
        <p:nvSpPr>
          <p:cNvPr id="16" name="Document 15">
            <a:extLst>
              <a:ext uri="{FF2B5EF4-FFF2-40B4-BE49-F238E27FC236}">
                <a16:creationId xmlns:a16="http://schemas.microsoft.com/office/drawing/2014/main" id="{641AF0C6-EF5E-A84F-B71F-9EEBBF378978}"/>
              </a:ext>
            </a:extLst>
          </p:cNvPr>
          <p:cNvSpPr/>
          <p:nvPr/>
        </p:nvSpPr>
        <p:spPr>
          <a:xfrm>
            <a:off x="10096500" y="2324100"/>
            <a:ext cx="638175" cy="21907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 A</a:t>
            </a:r>
          </a:p>
        </p:txBody>
      </p:sp>
      <p:sp>
        <p:nvSpPr>
          <p:cNvPr id="17" name="Document 16">
            <a:extLst>
              <a:ext uri="{FF2B5EF4-FFF2-40B4-BE49-F238E27FC236}">
                <a16:creationId xmlns:a16="http://schemas.microsoft.com/office/drawing/2014/main" id="{A7E78ABB-D950-4E48-BBA6-BDB525302140}"/>
              </a:ext>
            </a:extLst>
          </p:cNvPr>
          <p:cNvSpPr/>
          <p:nvPr/>
        </p:nvSpPr>
        <p:spPr>
          <a:xfrm>
            <a:off x="10091738" y="1838324"/>
            <a:ext cx="638175" cy="219074"/>
          </a:xfrm>
          <a:prstGeom prst="flowChart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Pri</a:t>
            </a:r>
            <a:r>
              <a:rPr lang="en-US" sz="1200" dirty="0"/>
              <a:t> B</a:t>
            </a:r>
          </a:p>
        </p:txBody>
      </p:sp>
      <p:sp>
        <p:nvSpPr>
          <p:cNvPr id="19" name="TextBox 18">
            <a:extLst>
              <a:ext uri="{FF2B5EF4-FFF2-40B4-BE49-F238E27FC236}">
                <a16:creationId xmlns:a16="http://schemas.microsoft.com/office/drawing/2014/main" id="{8E70E053-0E4C-3D49-9A30-793A4F4AE933}"/>
              </a:ext>
            </a:extLst>
          </p:cNvPr>
          <p:cNvSpPr txBox="1"/>
          <p:nvPr/>
        </p:nvSpPr>
        <p:spPr>
          <a:xfrm>
            <a:off x="7553831" y="788432"/>
            <a:ext cx="1666369" cy="1477328"/>
          </a:xfrm>
          <a:prstGeom prst="rect">
            <a:avLst/>
          </a:prstGeom>
          <a:noFill/>
        </p:spPr>
        <p:txBody>
          <a:bodyPr wrap="square" rtlCol="0">
            <a:spAutoFit/>
          </a:bodyPr>
          <a:lstStyle/>
          <a:p>
            <a:pPr marL="228600" indent="-228600">
              <a:buAutoNum type="arabicPeriod"/>
            </a:pPr>
            <a:r>
              <a:rPr lang="en-US" sz="1000" dirty="0"/>
              <a:t>Receives “Hello” message</a:t>
            </a:r>
          </a:p>
          <a:p>
            <a:pPr marL="228600" indent="-228600">
              <a:buAutoNum type="arabicPeriod"/>
            </a:pPr>
            <a:r>
              <a:rPr lang="en-US" sz="1000" dirty="0"/>
              <a:t>Create a “</a:t>
            </a:r>
            <a:r>
              <a:rPr lang="en-US" sz="1000" dirty="0" err="1"/>
              <a:t>Digiest</a:t>
            </a:r>
            <a:r>
              <a:rPr lang="en-US" sz="1000" dirty="0"/>
              <a:t>” by using Public Key of </a:t>
            </a:r>
            <a:r>
              <a:rPr lang="en-US" sz="1000" dirty="0" err="1"/>
              <a:t>ServiceA</a:t>
            </a:r>
            <a:endParaRPr lang="en-US" sz="1000" dirty="0"/>
          </a:p>
          <a:p>
            <a:pPr marL="228600" indent="-228600">
              <a:buAutoNum type="arabicPeriod"/>
            </a:pPr>
            <a:r>
              <a:rPr lang="en-US" sz="1000" dirty="0"/>
              <a:t>Verify the digest in the request is same with generated? Same, it will allow</a:t>
            </a:r>
          </a:p>
        </p:txBody>
      </p:sp>
      <p:sp>
        <p:nvSpPr>
          <p:cNvPr id="20" name="TextBox 19">
            <a:extLst>
              <a:ext uri="{FF2B5EF4-FFF2-40B4-BE49-F238E27FC236}">
                <a16:creationId xmlns:a16="http://schemas.microsoft.com/office/drawing/2014/main" id="{6E92A206-047C-9449-8649-8491B7A0343E}"/>
              </a:ext>
            </a:extLst>
          </p:cNvPr>
          <p:cNvSpPr txBox="1"/>
          <p:nvPr/>
        </p:nvSpPr>
        <p:spPr>
          <a:xfrm>
            <a:off x="5267385" y="2265760"/>
            <a:ext cx="1327608" cy="246221"/>
          </a:xfrm>
          <a:prstGeom prst="rect">
            <a:avLst/>
          </a:prstGeom>
          <a:noFill/>
        </p:spPr>
        <p:txBody>
          <a:bodyPr wrap="none" rtlCol="0">
            <a:spAutoFit/>
          </a:bodyPr>
          <a:lstStyle/>
          <a:p>
            <a:r>
              <a:rPr lang="en-US" sz="1000" dirty="0"/>
              <a:t>Send “Hello” message</a:t>
            </a:r>
          </a:p>
        </p:txBody>
      </p:sp>
      <p:cxnSp>
        <p:nvCxnSpPr>
          <p:cNvPr id="21" name="Straight Arrow Connector 20">
            <a:extLst>
              <a:ext uri="{FF2B5EF4-FFF2-40B4-BE49-F238E27FC236}">
                <a16:creationId xmlns:a16="http://schemas.microsoft.com/office/drawing/2014/main" id="{3C81E382-1A0F-C147-AF8D-00BC3B8D5F60}"/>
              </a:ext>
            </a:extLst>
          </p:cNvPr>
          <p:cNvCxnSpPr>
            <a:cxnSpLocks/>
          </p:cNvCxnSpPr>
          <p:nvPr/>
        </p:nvCxnSpPr>
        <p:spPr>
          <a:xfrm>
            <a:off x="3448050" y="3190875"/>
            <a:ext cx="1704975"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pic>
        <p:nvPicPr>
          <p:cNvPr id="26" name="Graphic 25" descr="Close">
            <a:extLst>
              <a:ext uri="{FF2B5EF4-FFF2-40B4-BE49-F238E27FC236}">
                <a16:creationId xmlns:a16="http://schemas.microsoft.com/office/drawing/2014/main" id="{A5C83159-F3C7-4A49-8D91-C3D5416689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82406" y="2936736"/>
            <a:ext cx="419100" cy="419100"/>
          </a:xfrm>
          <a:prstGeom prst="rect">
            <a:avLst/>
          </a:prstGeom>
        </p:spPr>
      </p:pic>
      <p:cxnSp>
        <p:nvCxnSpPr>
          <p:cNvPr id="28" name="Straight Arrow Connector 27">
            <a:extLst>
              <a:ext uri="{FF2B5EF4-FFF2-40B4-BE49-F238E27FC236}">
                <a16:creationId xmlns:a16="http://schemas.microsoft.com/office/drawing/2014/main" id="{7D6048D1-0D5F-1046-9593-4A86E0A4FE81}"/>
              </a:ext>
            </a:extLst>
          </p:cNvPr>
          <p:cNvCxnSpPr>
            <a:cxnSpLocks/>
          </p:cNvCxnSpPr>
          <p:nvPr/>
        </p:nvCxnSpPr>
        <p:spPr>
          <a:xfrm>
            <a:off x="5086350" y="3184386"/>
            <a:ext cx="619125" cy="1006614"/>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2B1D9F90-5F5C-8B4F-B470-571D71821AFA}"/>
              </a:ext>
            </a:extLst>
          </p:cNvPr>
          <p:cNvCxnSpPr>
            <a:cxnSpLocks/>
          </p:cNvCxnSpPr>
          <p:nvPr/>
        </p:nvCxnSpPr>
        <p:spPr>
          <a:xfrm flipH="1">
            <a:off x="6593681" y="3146286"/>
            <a:ext cx="626269" cy="1044714"/>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35" name="TextBox 34">
            <a:extLst>
              <a:ext uri="{FF2B5EF4-FFF2-40B4-BE49-F238E27FC236}">
                <a16:creationId xmlns:a16="http://schemas.microsoft.com/office/drawing/2014/main" id="{68AE14E2-BEC0-9644-B2A0-29B3664C61A9}"/>
              </a:ext>
            </a:extLst>
          </p:cNvPr>
          <p:cNvSpPr txBox="1"/>
          <p:nvPr/>
        </p:nvSpPr>
        <p:spPr>
          <a:xfrm>
            <a:off x="4031619" y="3713947"/>
            <a:ext cx="1891865" cy="400110"/>
          </a:xfrm>
          <a:prstGeom prst="rect">
            <a:avLst/>
          </a:prstGeom>
          <a:noFill/>
        </p:spPr>
        <p:txBody>
          <a:bodyPr wrap="none" rtlCol="0">
            <a:spAutoFit/>
          </a:bodyPr>
          <a:lstStyle/>
          <a:p>
            <a:r>
              <a:rPr lang="en-US" sz="1000" dirty="0"/>
              <a:t>“Hello” message tampered by</a:t>
            </a:r>
          </a:p>
          <a:p>
            <a:r>
              <a:rPr lang="en-US" sz="1000" dirty="0"/>
              <a:t>Unknow app and changed “Test”</a:t>
            </a:r>
          </a:p>
        </p:txBody>
      </p:sp>
      <p:sp>
        <p:nvSpPr>
          <p:cNvPr id="36" name="TextBox 35">
            <a:extLst>
              <a:ext uri="{FF2B5EF4-FFF2-40B4-BE49-F238E27FC236}">
                <a16:creationId xmlns:a16="http://schemas.microsoft.com/office/drawing/2014/main" id="{983B1736-C5C6-8841-821F-2EC66C7DB924}"/>
              </a:ext>
            </a:extLst>
          </p:cNvPr>
          <p:cNvSpPr txBox="1"/>
          <p:nvPr/>
        </p:nvSpPr>
        <p:spPr>
          <a:xfrm>
            <a:off x="6268518" y="3697128"/>
            <a:ext cx="1880643" cy="246221"/>
          </a:xfrm>
          <a:prstGeom prst="rect">
            <a:avLst/>
          </a:prstGeom>
          <a:noFill/>
        </p:spPr>
        <p:txBody>
          <a:bodyPr wrap="none" rtlCol="0">
            <a:spAutoFit/>
          </a:bodyPr>
          <a:lstStyle/>
          <a:p>
            <a:r>
              <a:rPr lang="en-US" sz="1000" dirty="0"/>
              <a:t>“Test” message send to </a:t>
            </a:r>
            <a:r>
              <a:rPr lang="en-US" sz="1000" dirty="0" err="1"/>
              <a:t>ServiceB</a:t>
            </a:r>
            <a:endParaRPr lang="en-US" sz="1000" dirty="0"/>
          </a:p>
        </p:txBody>
      </p:sp>
      <p:cxnSp>
        <p:nvCxnSpPr>
          <p:cNvPr id="38" name="Straight Arrow Connector 37">
            <a:extLst>
              <a:ext uri="{FF2B5EF4-FFF2-40B4-BE49-F238E27FC236}">
                <a16:creationId xmlns:a16="http://schemas.microsoft.com/office/drawing/2014/main" id="{B3BEFD41-08C9-3744-BF41-518CC19F1987}"/>
              </a:ext>
            </a:extLst>
          </p:cNvPr>
          <p:cNvCxnSpPr>
            <a:cxnSpLocks/>
          </p:cNvCxnSpPr>
          <p:nvPr/>
        </p:nvCxnSpPr>
        <p:spPr>
          <a:xfrm>
            <a:off x="7208839" y="3146286"/>
            <a:ext cx="1230311"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41" name="Rounded Rectangle 40">
            <a:extLst>
              <a:ext uri="{FF2B5EF4-FFF2-40B4-BE49-F238E27FC236}">
                <a16:creationId xmlns:a16="http://schemas.microsoft.com/office/drawing/2014/main" id="{2EE90D1F-8F81-1C4A-B002-F2075F367A07}"/>
              </a:ext>
            </a:extLst>
          </p:cNvPr>
          <p:cNvSpPr/>
          <p:nvPr/>
        </p:nvSpPr>
        <p:spPr>
          <a:xfrm>
            <a:off x="8524875" y="4733925"/>
            <a:ext cx="476250" cy="400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2" name="Rounded Rectangle 41">
            <a:extLst>
              <a:ext uri="{FF2B5EF4-FFF2-40B4-BE49-F238E27FC236}">
                <a16:creationId xmlns:a16="http://schemas.microsoft.com/office/drawing/2014/main" id="{EFDA5176-4FAE-EF41-A845-84CB15CB0944}"/>
              </a:ext>
            </a:extLst>
          </p:cNvPr>
          <p:cNvSpPr/>
          <p:nvPr/>
        </p:nvSpPr>
        <p:spPr>
          <a:xfrm>
            <a:off x="9001125" y="4733925"/>
            <a:ext cx="476250" cy="40005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P</a:t>
            </a:r>
          </a:p>
        </p:txBody>
      </p:sp>
      <p:sp>
        <p:nvSpPr>
          <p:cNvPr id="43" name="Rounded Rectangle 42">
            <a:extLst>
              <a:ext uri="{FF2B5EF4-FFF2-40B4-BE49-F238E27FC236}">
                <a16:creationId xmlns:a16="http://schemas.microsoft.com/office/drawing/2014/main" id="{AC888C10-91BC-154A-8175-240EBFA9879C}"/>
              </a:ext>
            </a:extLst>
          </p:cNvPr>
          <p:cNvSpPr/>
          <p:nvPr/>
        </p:nvSpPr>
        <p:spPr>
          <a:xfrm>
            <a:off x="9477375" y="4733925"/>
            <a:ext cx="476250" cy="4000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a:t>
            </a:r>
          </a:p>
        </p:txBody>
      </p:sp>
      <p:sp>
        <p:nvSpPr>
          <p:cNvPr id="44" name="TextBox 43">
            <a:extLst>
              <a:ext uri="{FF2B5EF4-FFF2-40B4-BE49-F238E27FC236}">
                <a16:creationId xmlns:a16="http://schemas.microsoft.com/office/drawing/2014/main" id="{A19BE227-D255-FD41-8CA5-79E8C6939B2F}"/>
              </a:ext>
            </a:extLst>
          </p:cNvPr>
          <p:cNvSpPr txBox="1"/>
          <p:nvPr/>
        </p:nvSpPr>
        <p:spPr>
          <a:xfrm>
            <a:off x="8844937" y="4487704"/>
            <a:ext cx="750526" cy="246221"/>
          </a:xfrm>
          <a:prstGeom prst="rect">
            <a:avLst/>
          </a:prstGeom>
          <a:noFill/>
        </p:spPr>
        <p:txBody>
          <a:bodyPr wrap="none" rtlCol="0">
            <a:spAutoFit/>
          </a:bodyPr>
          <a:lstStyle/>
          <a:p>
            <a:r>
              <a:rPr lang="en-US" sz="1000" dirty="0"/>
              <a:t>JWT Token</a:t>
            </a:r>
          </a:p>
        </p:txBody>
      </p:sp>
      <p:sp>
        <p:nvSpPr>
          <p:cNvPr id="46" name="TextBox 45">
            <a:extLst>
              <a:ext uri="{FF2B5EF4-FFF2-40B4-BE49-F238E27FC236}">
                <a16:creationId xmlns:a16="http://schemas.microsoft.com/office/drawing/2014/main" id="{761DE51A-F76D-D049-9431-B19CD2206B41}"/>
              </a:ext>
            </a:extLst>
          </p:cNvPr>
          <p:cNvSpPr txBox="1"/>
          <p:nvPr/>
        </p:nvSpPr>
        <p:spPr>
          <a:xfrm>
            <a:off x="10701338" y="4087656"/>
            <a:ext cx="862737" cy="553998"/>
          </a:xfrm>
          <a:prstGeom prst="rect">
            <a:avLst/>
          </a:prstGeom>
          <a:noFill/>
        </p:spPr>
        <p:txBody>
          <a:bodyPr wrap="none" rtlCol="0">
            <a:spAutoFit/>
          </a:bodyPr>
          <a:lstStyle/>
          <a:p>
            <a:r>
              <a:rPr lang="en-US" sz="1000" dirty="0"/>
              <a:t>H – Header</a:t>
            </a:r>
          </a:p>
          <a:p>
            <a:r>
              <a:rPr lang="en-US" sz="1000" dirty="0"/>
              <a:t>P – Pay Load</a:t>
            </a:r>
          </a:p>
          <a:p>
            <a:r>
              <a:rPr lang="en-US" sz="1000" dirty="0"/>
              <a:t>S – Signature</a:t>
            </a:r>
          </a:p>
        </p:txBody>
      </p:sp>
    </p:spTree>
    <p:extLst>
      <p:ext uri="{BB962C8B-B14F-4D97-AF65-F5344CB8AC3E}">
        <p14:creationId xmlns:p14="http://schemas.microsoft.com/office/powerpoint/2010/main" val="449336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523F6F-5214-244B-B517-183DF3C31686}"/>
              </a:ext>
            </a:extLst>
          </p:cNvPr>
          <p:cNvSpPr txBox="1"/>
          <p:nvPr/>
        </p:nvSpPr>
        <p:spPr>
          <a:xfrm>
            <a:off x="2724150" y="180975"/>
            <a:ext cx="7122399" cy="369332"/>
          </a:xfrm>
          <a:prstGeom prst="rect">
            <a:avLst/>
          </a:prstGeom>
          <a:noFill/>
        </p:spPr>
        <p:txBody>
          <a:bodyPr wrap="none" rtlCol="0">
            <a:spAutoFit/>
          </a:bodyPr>
          <a:lstStyle/>
          <a:p>
            <a:r>
              <a:rPr lang="en-US" b="1" dirty="0"/>
              <a:t>Design and Develop My Own Auth Server using Spring Security + OAuth2</a:t>
            </a:r>
          </a:p>
        </p:txBody>
      </p:sp>
      <p:pic>
        <p:nvPicPr>
          <p:cNvPr id="5" name="Graphic 4" descr="Man">
            <a:extLst>
              <a:ext uri="{FF2B5EF4-FFF2-40B4-BE49-F238E27FC236}">
                <a16:creationId xmlns:a16="http://schemas.microsoft.com/office/drawing/2014/main" id="{BF723FF8-7D04-A740-9771-42F248C0E3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549" y="2427802"/>
            <a:ext cx="1551796" cy="1551796"/>
          </a:xfrm>
          <a:prstGeom prst="rect">
            <a:avLst/>
          </a:prstGeom>
        </p:spPr>
      </p:pic>
      <p:sp>
        <p:nvSpPr>
          <p:cNvPr id="6" name="Rectangle 5">
            <a:extLst>
              <a:ext uri="{FF2B5EF4-FFF2-40B4-BE49-F238E27FC236}">
                <a16:creationId xmlns:a16="http://schemas.microsoft.com/office/drawing/2014/main" id="{5DBF8E4D-8E90-1F49-94ED-DF79B5A24491}"/>
              </a:ext>
            </a:extLst>
          </p:cNvPr>
          <p:cNvSpPr/>
          <p:nvPr/>
        </p:nvSpPr>
        <p:spPr>
          <a:xfrm>
            <a:off x="3895725" y="2562225"/>
            <a:ext cx="1828800" cy="1417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MyService</a:t>
            </a:r>
          </a:p>
        </p:txBody>
      </p:sp>
      <p:sp>
        <p:nvSpPr>
          <p:cNvPr id="7" name="Rectangle 6">
            <a:extLst>
              <a:ext uri="{FF2B5EF4-FFF2-40B4-BE49-F238E27FC236}">
                <a16:creationId xmlns:a16="http://schemas.microsoft.com/office/drawing/2014/main" id="{35B74B49-568E-9740-A1A0-EEA5CEB3E24E}"/>
              </a:ext>
            </a:extLst>
          </p:cNvPr>
          <p:cNvSpPr/>
          <p:nvPr/>
        </p:nvSpPr>
        <p:spPr>
          <a:xfrm>
            <a:off x="7896225" y="3429000"/>
            <a:ext cx="1828800" cy="1417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Service</a:t>
            </a:r>
          </a:p>
        </p:txBody>
      </p:sp>
      <p:sp>
        <p:nvSpPr>
          <p:cNvPr id="8" name="Rectangle 7">
            <a:extLst>
              <a:ext uri="{FF2B5EF4-FFF2-40B4-BE49-F238E27FC236}">
                <a16:creationId xmlns:a16="http://schemas.microsoft.com/office/drawing/2014/main" id="{9CC79453-6A65-C64B-BB51-4C5872027E49}"/>
              </a:ext>
            </a:extLst>
          </p:cNvPr>
          <p:cNvSpPr/>
          <p:nvPr/>
        </p:nvSpPr>
        <p:spPr>
          <a:xfrm>
            <a:off x="7896225" y="1152525"/>
            <a:ext cx="1828800" cy="1417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OAuth Server</a:t>
            </a:r>
          </a:p>
        </p:txBody>
      </p:sp>
      <p:cxnSp>
        <p:nvCxnSpPr>
          <p:cNvPr id="10" name="Straight Arrow Connector 9">
            <a:extLst>
              <a:ext uri="{FF2B5EF4-FFF2-40B4-BE49-F238E27FC236}">
                <a16:creationId xmlns:a16="http://schemas.microsoft.com/office/drawing/2014/main" id="{DE53E671-B6F7-3044-961E-AC77326F29B6}"/>
              </a:ext>
            </a:extLst>
          </p:cNvPr>
          <p:cNvCxnSpPr>
            <a:stCxn id="6" idx="3"/>
            <a:endCxn id="7" idx="1"/>
          </p:cNvCxnSpPr>
          <p:nvPr/>
        </p:nvCxnSpPr>
        <p:spPr>
          <a:xfrm>
            <a:off x="5724525" y="3270912"/>
            <a:ext cx="2171700" cy="866775"/>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8A5C08EA-65A3-9140-869C-7036B9BD4E14}"/>
              </a:ext>
            </a:extLst>
          </p:cNvPr>
          <p:cNvCxnSpPr>
            <a:cxnSpLocks/>
            <a:stCxn id="6" idx="0"/>
          </p:cNvCxnSpPr>
          <p:nvPr/>
        </p:nvCxnSpPr>
        <p:spPr>
          <a:xfrm flipV="1">
            <a:off x="4810125" y="1556267"/>
            <a:ext cx="3086100" cy="1005958"/>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AD43ED4-40F9-954D-B08F-A5035AC396F6}"/>
              </a:ext>
            </a:extLst>
          </p:cNvPr>
          <p:cNvSpPr txBox="1"/>
          <p:nvPr/>
        </p:nvSpPr>
        <p:spPr>
          <a:xfrm>
            <a:off x="5247557" y="2114133"/>
            <a:ext cx="250390" cy="246221"/>
          </a:xfrm>
          <a:prstGeom prst="rect">
            <a:avLst/>
          </a:prstGeom>
          <a:noFill/>
        </p:spPr>
        <p:txBody>
          <a:bodyPr wrap="none" rtlCol="0">
            <a:spAutoFit/>
          </a:bodyPr>
          <a:lstStyle/>
          <a:p>
            <a:r>
              <a:rPr lang="en-US" sz="1000" dirty="0"/>
              <a:t>1</a:t>
            </a:r>
          </a:p>
        </p:txBody>
      </p:sp>
      <p:sp>
        <p:nvSpPr>
          <p:cNvPr id="20" name="TextBox 19">
            <a:extLst>
              <a:ext uri="{FF2B5EF4-FFF2-40B4-BE49-F238E27FC236}">
                <a16:creationId xmlns:a16="http://schemas.microsoft.com/office/drawing/2014/main" id="{7FDCFD9C-1AB5-734F-A78E-E1AEC5E3F9BD}"/>
              </a:ext>
            </a:extLst>
          </p:cNvPr>
          <p:cNvSpPr txBox="1"/>
          <p:nvPr/>
        </p:nvSpPr>
        <p:spPr>
          <a:xfrm>
            <a:off x="6837580" y="3580401"/>
            <a:ext cx="250390" cy="246221"/>
          </a:xfrm>
          <a:prstGeom prst="rect">
            <a:avLst/>
          </a:prstGeom>
          <a:noFill/>
        </p:spPr>
        <p:txBody>
          <a:bodyPr wrap="none" rtlCol="0">
            <a:spAutoFit/>
          </a:bodyPr>
          <a:lstStyle/>
          <a:p>
            <a:r>
              <a:rPr lang="en-US" sz="1000" dirty="0"/>
              <a:t>3</a:t>
            </a:r>
          </a:p>
        </p:txBody>
      </p:sp>
      <p:sp>
        <p:nvSpPr>
          <p:cNvPr id="21" name="TextBox 20">
            <a:extLst>
              <a:ext uri="{FF2B5EF4-FFF2-40B4-BE49-F238E27FC236}">
                <a16:creationId xmlns:a16="http://schemas.microsoft.com/office/drawing/2014/main" id="{48C71FBB-190B-4B4D-AC2E-02330923F008}"/>
              </a:ext>
            </a:extLst>
          </p:cNvPr>
          <p:cNvSpPr txBox="1"/>
          <p:nvPr/>
        </p:nvSpPr>
        <p:spPr>
          <a:xfrm>
            <a:off x="171449" y="5057564"/>
            <a:ext cx="11172826" cy="1384995"/>
          </a:xfrm>
          <a:prstGeom prst="rect">
            <a:avLst/>
          </a:prstGeom>
          <a:noFill/>
        </p:spPr>
        <p:txBody>
          <a:bodyPr wrap="square" rtlCol="0">
            <a:spAutoFit/>
          </a:bodyPr>
          <a:lstStyle/>
          <a:p>
            <a:r>
              <a:rPr lang="en-US" sz="1200" dirty="0"/>
              <a:t>Whenever, MyService would like to access OtherService endpoints, it expects a Authentication Token.</a:t>
            </a:r>
          </a:p>
          <a:p>
            <a:pPr marL="228600" indent="-228600">
              <a:buAutoNum type="arabicPeriod"/>
            </a:pPr>
            <a:r>
              <a:rPr lang="en-US" sz="1200" dirty="0"/>
              <a:t>MyService will call </a:t>
            </a:r>
            <a:r>
              <a:rPr lang="en-US" sz="1200" dirty="0" err="1"/>
              <a:t>OAuthServer</a:t>
            </a:r>
            <a:r>
              <a:rPr lang="en-US" sz="1200" dirty="0"/>
              <a:t> by supplying ”</a:t>
            </a:r>
            <a:r>
              <a:rPr lang="en-US" sz="1200" dirty="0" err="1"/>
              <a:t>ClientId</a:t>
            </a:r>
            <a:r>
              <a:rPr lang="en-US" sz="1200" dirty="0"/>
              <a:t>”, “</a:t>
            </a:r>
            <a:r>
              <a:rPr lang="en-US" sz="1200" dirty="0" err="1"/>
              <a:t>ClientSecret</a:t>
            </a:r>
            <a:r>
              <a:rPr lang="en-US" sz="1200" dirty="0"/>
              <a:t>” and “</a:t>
            </a:r>
            <a:r>
              <a:rPr lang="en-US" sz="1200" dirty="0" err="1"/>
              <a:t>GrantType</a:t>
            </a:r>
            <a:r>
              <a:rPr lang="en-US" sz="1200" dirty="0"/>
              <a:t>”. Based on this it will generate an OAuth token (</a:t>
            </a:r>
            <a:r>
              <a:rPr lang="en-US" sz="1200" b="1" dirty="0"/>
              <a:t>JWT</a:t>
            </a:r>
            <a:r>
              <a:rPr lang="en-US" sz="1200" dirty="0"/>
              <a:t>). </a:t>
            </a:r>
          </a:p>
          <a:p>
            <a:pPr marL="228600" indent="-228600">
              <a:buAutoNum type="arabicPeriod"/>
            </a:pPr>
            <a:r>
              <a:rPr lang="en-US" sz="1200" dirty="0"/>
              <a:t>This JWT token contains information about  Header + Payload + Signature. Here Signature will be calculated by using Private key of MyService. Payload with be in the encoded form. </a:t>
            </a:r>
          </a:p>
          <a:p>
            <a:pPr marL="228600" indent="-228600">
              <a:buAutoNum type="arabicPeriod"/>
            </a:pPr>
            <a:r>
              <a:rPr lang="en-US" sz="1200" dirty="0"/>
              <a:t>Using JWT token, MyService will call OtherService.</a:t>
            </a:r>
          </a:p>
          <a:p>
            <a:pPr marL="228600" indent="-228600">
              <a:buAutoNum type="arabicPeriod"/>
            </a:pPr>
            <a:r>
              <a:rPr lang="en-US" sz="1200" dirty="0"/>
              <a:t>OtherService has public key of MyService. OtherService will verify the JWT token Signature part. If Signature matches, then it assumes that Authentication information was fetched from Auth server and it was not tampered.</a:t>
            </a:r>
          </a:p>
        </p:txBody>
      </p:sp>
      <p:sp>
        <p:nvSpPr>
          <p:cNvPr id="22" name="TextBox 21">
            <a:extLst>
              <a:ext uri="{FF2B5EF4-FFF2-40B4-BE49-F238E27FC236}">
                <a16:creationId xmlns:a16="http://schemas.microsoft.com/office/drawing/2014/main" id="{A8D76995-6EAE-B840-8A90-67C6AF4B615E}"/>
              </a:ext>
            </a:extLst>
          </p:cNvPr>
          <p:cNvSpPr txBox="1"/>
          <p:nvPr/>
        </p:nvSpPr>
        <p:spPr>
          <a:xfrm>
            <a:off x="171449" y="506194"/>
            <a:ext cx="4646144" cy="1200329"/>
          </a:xfrm>
          <a:prstGeom prst="rect">
            <a:avLst/>
          </a:prstGeom>
          <a:noFill/>
        </p:spPr>
        <p:txBody>
          <a:bodyPr wrap="none" rtlCol="0">
            <a:spAutoFit/>
          </a:bodyPr>
          <a:lstStyle/>
          <a:p>
            <a:r>
              <a:rPr lang="en-US" dirty="0"/>
              <a:t>Scenario 2: With JWT</a:t>
            </a:r>
          </a:p>
          <a:p>
            <a:r>
              <a:rPr lang="en-US" dirty="0"/>
              <a:t>MyService </a:t>
            </a:r>
            <a:r>
              <a:rPr lang="en-US" dirty="0">
                <a:sym typeface="Wingdings" pitchFamily="2" charset="2"/>
              </a:rPr>
              <a:t> </a:t>
            </a:r>
            <a:r>
              <a:rPr lang="en-US" dirty="0" err="1">
                <a:sym typeface="Wingdings" pitchFamily="2" charset="2"/>
              </a:rPr>
              <a:t>getToken</a:t>
            </a:r>
            <a:r>
              <a:rPr lang="en-US" dirty="0">
                <a:sym typeface="Wingdings" pitchFamily="2" charset="2"/>
              </a:rPr>
              <a:t> (JWT)  OAuth Server</a:t>
            </a:r>
          </a:p>
          <a:p>
            <a:r>
              <a:rPr lang="en-US" dirty="0">
                <a:sym typeface="Wingdings" pitchFamily="2" charset="2"/>
              </a:rPr>
              <a:t>MyService  </a:t>
            </a:r>
            <a:r>
              <a:rPr lang="en-US" dirty="0" err="1">
                <a:sym typeface="Wingdings" pitchFamily="2" charset="2"/>
              </a:rPr>
              <a:t>withToken</a:t>
            </a:r>
            <a:r>
              <a:rPr lang="en-US" dirty="0">
                <a:sym typeface="Wingdings" pitchFamily="2" charset="2"/>
              </a:rPr>
              <a:t> (JWT)  Other Service</a:t>
            </a:r>
          </a:p>
          <a:p>
            <a:r>
              <a:rPr lang="en-US" dirty="0">
                <a:sym typeface="Wingdings" pitchFamily="2" charset="2"/>
              </a:rPr>
              <a:t>Other Service    OAuth Server</a:t>
            </a:r>
            <a:endParaRPr lang="en-US" dirty="0"/>
          </a:p>
        </p:txBody>
      </p:sp>
      <p:pic>
        <p:nvPicPr>
          <p:cNvPr id="3" name="Graphic 2" descr="Close">
            <a:extLst>
              <a:ext uri="{FF2B5EF4-FFF2-40B4-BE49-F238E27FC236}">
                <a16:creationId xmlns:a16="http://schemas.microsoft.com/office/drawing/2014/main" id="{AC083255-8F68-4C48-A724-AE2C20E070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4024" y="1368886"/>
            <a:ext cx="276225" cy="276225"/>
          </a:xfrm>
          <a:prstGeom prst="rect">
            <a:avLst/>
          </a:prstGeom>
        </p:spPr>
      </p:pic>
      <p:cxnSp>
        <p:nvCxnSpPr>
          <p:cNvPr id="19" name="Straight Arrow Connector 18">
            <a:extLst>
              <a:ext uri="{FF2B5EF4-FFF2-40B4-BE49-F238E27FC236}">
                <a16:creationId xmlns:a16="http://schemas.microsoft.com/office/drawing/2014/main" id="{4A5B88B3-AAFD-384B-BB45-1621B7650B05}"/>
              </a:ext>
            </a:extLst>
          </p:cNvPr>
          <p:cNvCxnSpPr>
            <a:cxnSpLocks/>
            <a:endCxn id="8" idx="1"/>
          </p:cNvCxnSpPr>
          <p:nvPr/>
        </p:nvCxnSpPr>
        <p:spPr>
          <a:xfrm flipV="1">
            <a:off x="5757862" y="1861212"/>
            <a:ext cx="2138363" cy="708688"/>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74912FFB-CE66-7B4F-9D84-A0856784BE04}"/>
              </a:ext>
            </a:extLst>
          </p:cNvPr>
          <p:cNvSpPr txBox="1"/>
          <p:nvPr/>
        </p:nvSpPr>
        <p:spPr>
          <a:xfrm>
            <a:off x="6463006" y="2063797"/>
            <a:ext cx="250390" cy="246221"/>
          </a:xfrm>
          <a:prstGeom prst="rect">
            <a:avLst/>
          </a:prstGeom>
          <a:noFill/>
        </p:spPr>
        <p:txBody>
          <a:bodyPr wrap="none" rtlCol="0">
            <a:spAutoFit/>
          </a:bodyPr>
          <a:lstStyle/>
          <a:p>
            <a:r>
              <a:rPr lang="en-US" sz="1000" dirty="0"/>
              <a:t>2</a:t>
            </a:r>
          </a:p>
        </p:txBody>
      </p:sp>
      <p:sp>
        <p:nvSpPr>
          <p:cNvPr id="18" name="Rectangle 17">
            <a:extLst>
              <a:ext uri="{FF2B5EF4-FFF2-40B4-BE49-F238E27FC236}">
                <a16:creationId xmlns:a16="http://schemas.microsoft.com/office/drawing/2014/main" id="{30F45740-8BFF-B442-BBED-7713A28B0A62}"/>
              </a:ext>
            </a:extLst>
          </p:cNvPr>
          <p:cNvSpPr/>
          <p:nvPr/>
        </p:nvSpPr>
        <p:spPr>
          <a:xfrm>
            <a:off x="7896225" y="4488194"/>
            <a:ext cx="466725" cy="358179"/>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337377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B10E57-75C8-884F-B23E-5C2A28E403B5}"/>
              </a:ext>
            </a:extLst>
          </p:cNvPr>
          <p:cNvSpPr txBox="1"/>
          <p:nvPr/>
        </p:nvSpPr>
        <p:spPr>
          <a:xfrm>
            <a:off x="390418" y="205483"/>
            <a:ext cx="6524607" cy="369332"/>
          </a:xfrm>
          <a:prstGeom prst="rect">
            <a:avLst/>
          </a:prstGeom>
          <a:noFill/>
        </p:spPr>
        <p:txBody>
          <a:bodyPr wrap="none" rtlCol="0">
            <a:spAutoFit/>
          </a:bodyPr>
          <a:lstStyle/>
          <a:p>
            <a:r>
              <a:rPr lang="en-US" b="1" dirty="0"/>
              <a:t>Scenario1:</a:t>
            </a:r>
            <a:r>
              <a:rPr lang="en-US" dirty="0"/>
              <a:t> User is trying to hit an unsecured resource prior to Login</a:t>
            </a:r>
          </a:p>
        </p:txBody>
      </p:sp>
      <p:sp>
        <p:nvSpPr>
          <p:cNvPr id="5" name="Rectangle 4">
            <a:extLst>
              <a:ext uri="{FF2B5EF4-FFF2-40B4-BE49-F238E27FC236}">
                <a16:creationId xmlns:a16="http://schemas.microsoft.com/office/drawing/2014/main" id="{75A03505-4073-C448-A2E5-6844B4B4E3A2}"/>
              </a:ext>
            </a:extLst>
          </p:cNvPr>
          <p:cNvSpPr/>
          <p:nvPr/>
        </p:nvSpPr>
        <p:spPr>
          <a:xfrm>
            <a:off x="1407559" y="811659"/>
            <a:ext cx="3226086" cy="67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SecurityContextPersistenceFilter</a:t>
            </a:r>
            <a:endParaRPr lang="en-US" dirty="0"/>
          </a:p>
        </p:txBody>
      </p:sp>
      <p:cxnSp>
        <p:nvCxnSpPr>
          <p:cNvPr id="8" name="Straight Arrow Connector 7">
            <a:extLst>
              <a:ext uri="{FF2B5EF4-FFF2-40B4-BE49-F238E27FC236}">
                <a16:creationId xmlns:a16="http://schemas.microsoft.com/office/drawing/2014/main" id="{FF430B37-BF22-7D48-BE59-3959A5B6E5C7}"/>
              </a:ext>
            </a:extLst>
          </p:cNvPr>
          <p:cNvCxnSpPr>
            <a:stCxn id="5" idx="3"/>
          </p:cNvCxnSpPr>
          <p:nvPr/>
        </p:nvCxnSpPr>
        <p:spPr>
          <a:xfrm>
            <a:off x="4633645" y="1150706"/>
            <a:ext cx="606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BCBFBC8C-E810-B745-9340-D11C533F9D41}"/>
              </a:ext>
            </a:extLst>
          </p:cNvPr>
          <p:cNvSpPr/>
          <p:nvPr/>
        </p:nvSpPr>
        <p:spPr>
          <a:xfrm>
            <a:off x="5239819" y="800309"/>
            <a:ext cx="1675205" cy="68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SecurityContext</a:t>
            </a:r>
            <a:endParaRPr lang="en-US" dirty="0"/>
          </a:p>
        </p:txBody>
      </p:sp>
      <p:cxnSp>
        <p:nvCxnSpPr>
          <p:cNvPr id="11" name="Straight Arrow Connector 10">
            <a:extLst>
              <a:ext uri="{FF2B5EF4-FFF2-40B4-BE49-F238E27FC236}">
                <a16:creationId xmlns:a16="http://schemas.microsoft.com/office/drawing/2014/main" id="{BB699637-7070-B14C-85F8-DB73439E802F}"/>
              </a:ext>
            </a:extLst>
          </p:cNvPr>
          <p:cNvCxnSpPr/>
          <p:nvPr/>
        </p:nvCxnSpPr>
        <p:spPr>
          <a:xfrm>
            <a:off x="6915024" y="1150706"/>
            <a:ext cx="606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Rectangle 11">
            <a:extLst>
              <a:ext uri="{FF2B5EF4-FFF2-40B4-BE49-F238E27FC236}">
                <a16:creationId xmlns:a16="http://schemas.microsoft.com/office/drawing/2014/main" id="{65631763-0377-3646-8E19-619E1F0A3F0A}"/>
              </a:ext>
            </a:extLst>
          </p:cNvPr>
          <p:cNvSpPr/>
          <p:nvPr/>
        </p:nvSpPr>
        <p:spPr>
          <a:xfrm>
            <a:off x="7540550" y="800308"/>
            <a:ext cx="1675205" cy="68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SecurityContextHolder</a:t>
            </a:r>
            <a:endParaRPr lang="en-US" dirty="0"/>
          </a:p>
        </p:txBody>
      </p:sp>
      <p:sp>
        <p:nvSpPr>
          <p:cNvPr id="13" name="TextBox 12">
            <a:extLst>
              <a:ext uri="{FF2B5EF4-FFF2-40B4-BE49-F238E27FC236}">
                <a16:creationId xmlns:a16="http://schemas.microsoft.com/office/drawing/2014/main" id="{A3A234B6-9092-FE4A-BDA2-98E4B7C2A906}"/>
              </a:ext>
            </a:extLst>
          </p:cNvPr>
          <p:cNvSpPr txBox="1"/>
          <p:nvPr/>
        </p:nvSpPr>
        <p:spPr>
          <a:xfrm>
            <a:off x="4685019" y="934949"/>
            <a:ext cx="516488" cy="246221"/>
          </a:xfrm>
          <a:prstGeom prst="rect">
            <a:avLst/>
          </a:prstGeom>
          <a:noFill/>
        </p:spPr>
        <p:txBody>
          <a:bodyPr wrap="none" rtlCol="0">
            <a:spAutoFit/>
          </a:bodyPr>
          <a:lstStyle/>
          <a:p>
            <a:r>
              <a:rPr lang="en-US" sz="1000" dirty="0"/>
              <a:t>create</a:t>
            </a:r>
          </a:p>
        </p:txBody>
      </p:sp>
      <p:sp>
        <p:nvSpPr>
          <p:cNvPr id="14" name="TextBox 13">
            <a:extLst>
              <a:ext uri="{FF2B5EF4-FFF2-40B4-BE49-F238E27FC236}">
                <a16:creationId xmlns:a16="http://schemas.microsoft.com/office/drawing/2014/main" id="{28A57550-E759-E747-B98B-0C3479D981CE}"/>
              </a:ext>
            </a:extLst>
          </p:cNvPr>
          <p:cNvSpPr txBox="1"/>
          <p:nvPr/>
        </p:nvSpPr>
        <p:spPr>
          <a:xfrm>
            <a:off x="6891693" y="893493"/>
            <a:ext cx="681597" cy="246221"/>
          </a:xfrm>
          <a:prstGeom prst="rect">
            <a:avLst/>
          </a:prstGeom>
          <a:noFill/>
        </p:spPr>
        <p:txBody>
          <a:bodyPr wrap="none" rtlCol="0">
            <a:spAutoFit/>
          </a:bodyPr>
          <a:lstStyle/>
          <a:p>
            <a:r>
              <a:rPr lang="en-US" sz="1000" dirty="0"/>
              <a:t>handover</a:t>
            </a:r>
          </a:p>
        </p:txBody>
      </p:sp>
      <p:sp>
        <p:nvSpPr>
          <p:cNvPr id="15" name="Rectangle 14">
            <a:extLst>
              <a:ext uri="{FF2B5EF4-FFF2-40B4-BE49-F238E27FC236}">
                <a16:creationId xmlns:a16="http://schemas.microsoft.com/office/drawing/2014/main" id="{18FCE1F8-159B-324E-90EE-FA3C91712C57}"/>
              </a:ext>
            </a:extLst>
          </p:cNvPr>
          <p:cNvSpPr/>
          <p:nvPr/>
        </p:nvSpPr>
        <p:spPr>
          <a:xfrm>
            <a:off x="1407559" y="1960652"/>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LogoutFilter</a:t>
            </a:r>
            <a:endParaRPr lang="en-US" dirty="0"/>
          </a:p>
        </p:txBody>
      </p:sp>
      <p:cxnSp>
        <p:nvCxnSpPr>
          <p:cNvPr id="17" name="Straight Arrow Connector 16">
            <a:extLst>
              <a:ext uri="{FF2B5EF4-FFF2-40B4-BE49-F238E27FC236}">
                <a16:creationId xmlns:a16="http://schemas.microsoft.com/office/drawing/2014/main" id="{D363A03A-3574-C94A-8DD7-22B71B38B02D}"/>
              </a:ext>
            </a:extLst>
          </p:cNvPr>
          <p:cNvCxnSpPr>
            <a:cxnSpLocks/>
          </p:cNvCxnSpPr>
          <p:nvPr/>
        </p:nvCxnSpPr>
        <p:spPr>
          <a:xfrm>
            <a:off x="1674693" y="1489753"/>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CCF8F652-ADCA-194C-B1FF-073468975B76}"/>
              </a:ext>
            </a:extLst>
          </p:cNvPr>
          <p:cNvSpPr txBox="1"/>
          <p:nvPr/>
        </p:nvSpPr>
        <p:spPr>
          <a:xfrm>
            <a:off x="1720926" y="1653461"/>
            <a:ext cx="729687" cy="246221"/>
          </a:xfrm>
          <a:prstGeom prst="rect">
            <a:avLst/>
          </a:prstGeom>
          <a:noFill/>
        </p:spPr>
        <p:txBody>
          <a:bodyPr wrap="none" rtlCol="0">
            <a:spAutoFit/>
          </a:bodyPr>
          <a:lstStyle/>
          <a:p>
            <a:r>
              <a:rPr lang="en-US" sz="1000" dirty="0"/>
              <a:t>Next Filter</a:t>
            </a:r>
          </a:p>
        </p:txBody>
      </p:sp>
      <p:sp>
        <p:nvSpPr>
          <p:cNvPr id="19" name="Rectangle 18">
            <a:extLst>
              <a:ext uri="{FF2B5EF4-FFF2-40B4-BE49-F238E27FC236}">
                <a16:creationId xmlns:a16="http://schemas.microsoft.com/office/drawing/2014/main" id="{1AD7EF00-2BD4-2345-A333-5B8798BB9491}"/>
              </a:ext>
            </a:extLst>
          </p:cNvPr>
          <p:cNvSpPr/>
          <p:nvPr/>
        </p:nvSpPr>
        <p:spPr>
          <a:xfrm>
            <a:off x="1407559" y="2852795"/>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AuthenticationFilter</a:t>
            </a:r>
            <a:endParaRPr lang="en-US" dirty="0"/>
          </a:p>
        </p:txBody>
      </p:sp>
      <p:cxnSp>
        <p:nvCxnSpPr>
          <p:cNvPr id="20" name="Straight Arrow Connector 19">
            <a:extLst>
              <a:ext uri="{FF2B5EF4-FFF2-40B4-BE49-F238E27FC236}">
                <a16:creationId xmlns:a16="http://schemas.microsoft.com/office/drawing/2014/main" id="{D559F4EA-FE1D-E644-94E8-045923CA3C0D}"/>
              </a:ext>
            </a:extLst>
          </p:cNvPr>
          <p:cNvCxnSpPr>
            <a:cxnSpLocks/>
          </p:cNvCxnSpPr>
          <p:nvPr/>
        </p:nvCxnSpPr>
        <p:spPr>
          <a:xfrm>
            <a:off x="1674693" y="2381896"/>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4797B80E-A591-1443-B561-29A92D592843}"/>
              </a:ext>
            </a:extLst>
          </p:cNvPr>
          <p:cNvSpPr txBox="1"/>
          <p:nvPr/>
        </p:nvSpPr>
        <p:spPr>
          <a:xfrm>
            <a:off x="1720926" y="2545604"/>
            <a:ext cx="729687" cy="246221"/>
          </a:xfrm>
          <a:prstGeom prst="rect">
            <a:avLst/>
          </a:prstGeom>
          <a:noFill/>
        </p:spPr>
        <p:txBody>
          <a:bodyPr wrap="none" rtlCol="0">
            <a:spAutoFit/>
          </a:bodyPr>
          <a:lstStyle/>
          <a:p>
            <a:r>
              <a:rPr lang="en-US" sz="1000" dirty="0"/>
              <a:t>Next Filter</a:t>
            </a:r>
          </a:p>
        </p:txBody>
      </p:sp>
      <p:sp>
        <p:nvSpPr>
          <p:cNvPr id="22" name="Rectangle 21">
            <a:extLst>
              <a:ext uri="{FF2B5EF4-FFF2-40B4-BE49-F238E27FC236}">
                <a16:creationId xmlns:a16="http://schemas.microsoft.com/office/drawing/2014/main" id="{6CA75B42-4AB1-AC4D-826D-85D66DD63883}"/>
              </a:ext>
            </a:extLst>
          </p:cNvPr>
          <p:cNvSpPr/>
          <p:nvPr/>
        </p:nvSpPr>
        <p:spPr>
          <a:xfrm>
            <a:off x="1407559" y="3744931"/>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RememberMeFilter</a:t>
            </a:r>
            <a:endParaRPr lang="en-US" dirty="0"/>
          </a:p>
        </p:txBody>
      </p:sp>
      <p:cxnSp>
        <p:nvCxnSpPr>
          <p:cNvPr id="23" name="Straight Arrow Connector 22">
            <a:extLst>
              <a:ext uri="{FF2B5EF4-FFF2-40B4-BE49-F238E27FC236}">
                <a16:creationId xmlns:a16="http://schemas.microsoft.com/office/drawing/2014/main" id="{83B5ED2B-3FCD-2741-8D6F-0663C1599CE5}"/>
              </a:ext>
            </a:extLst>
          </p:cNvPr>
          <p:cNvCxnSpPr>
            <a:cxnSpLocks/>
          </p:cNvCxnSpPr>
          <p:nvPr/>
        </p:nvCxnSpPr>
        <p:spPr>
          <a:xfrm>
            <a:off x="1674693" y="3274032"/>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DA3C8D8C-F386-EF4F-A0C8-39C5B7C0EC14}"/>
              </a:ext>
            </a:extLst>
          </p:cNvPr>
          <p:cNvSpPr txBox="1"/>
          <p:nvPr/>
        </p:nvSpPr>
        <p:spPr>
          <a:xfrm>
            <a:off x="1720926" y="3437740"/>
            <a:ext cx="729687" cy="246221"/>
          </a:xfrm>
          <a:prstGeom prst="rect">
            <a:avLst/>
          </a:prstGeom>
          <a:noFill/>
        </p:spPr>
        <p:txBody>
          <a:bodyPr wrap="none" rtlCol="0">
            <a:spAutoFit/>
          </a:bodyPr>
          <a:lstStyle/>
          <a:p>
            <a:r>
              <a:rPr lang="en-US" sz="1000" dirty="0"/>
              <a:t>Next Filter</a:t>
            </a:r>
          </a:p>
        </p:txBody>
      </p:sp>
      <p:sp>
        <p:nvSpPr>
          <p:cNvPr id="25" name="Rectangle 24">
            <a:extLst>
              <a:ext uri="{FF2B5EF4-FFF2-40B4-BE49-F238E27FC236}">
                <a16:creationId xmlns:a16="http://schemas.microsoft.com/office/drawing/2014/main" id="{EB96AE04-E058-CB4B-8556-A551182EDBAE}"/>
              </a:ext>
            </a:extLst>
          </p:cNvPr>
          <p:cNvSpPr/>
          <p:nvPr/>
        </p:nvSpPr>
        <p:spPr>
          <a:xfrm>
            <a:off x="1407559" y="4634330"/>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ExceptionTranslationFilter</a:t>
            </a:r>
            <a:endParaRPr lang="en-US" dirty="0"/>
          </a:p>
        </p:txBody>
      </p:sp>
      <p:cxnSp>
        <p:nvCxnSpPr>
          <p:cNvPr id="26" name="Straight Arrow Connector 25">
            <a:extLst>
              <a:ext uri="{FF2B5EF4-FFF2-40B4-BE49-F238E27FC236}">
                <a16:creationId xmlns:a16="http://schemas.microsoft.com/office/drawing/2014/main" id="{0409BBCA-DF75-DC49-9745-790E4EAB11F0}"/>
              </a:ext>
            </a:extLst>
          </p:cNvPr>
          <p:cNvCxnSpPr>
            <a:cxnSpLocks/>
          </p:cNvCxnSpPr>
          <p:nvPr/>
        </p:nvCxnSpPr>
        <p:spPr>
          <a:xfrm>
            <a:off x="1674693" y="4163431"/>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58E107B0-29EE-C644-9BD4-44407BC0B622}"/>
              </a:ext>
            </a:extLst>
          </p:cNvPr>
          <p:cNvSpPr txBox="1"/>
          <p:nvPr/>
        </p:nvSpPr>
        <p:spPr>
          <a:xfrm>
            <a:off x="1720926" y="4327139"/>
            <a:ext cx="729687" cy="246221"/>
          </a:xfrm>
          <a:prstGeom prst="rect">
            <a:avLst/>
          </a:prstGeom>
          <a:noFill/>
        </p:spPr>
        <p:txBody>
          <a:bodyPr wrap="none" rtlCol="0">
            <a:spAutoFit/>
          </a:bodyPr>
          <a:lstStyle/>
          <a:p>
            <a:r>
              <a:rPr lang="en-US" sz="1000" dirty="0"/>
              <a:t>Next Filter</a:t>
            </a:r>
          </a:p>
        </p:txBody>
      </p:sp>
      <p:sp>
        <p:nvSpPr>
          <p:cNvPr id="34" name="Rectangle 33">
            <a:extLst>
              <a:ext uri="{FF2B5EF4-FFF2-40B4-BE49-F238E27FC236}">
                <a16:creationId xmlns:a16="http://schemas.microsoft.com/office/drawing/2014/main" id="{EF445C27-D124-5744-B155-5F366D8CC6C5}"/>
              </a:ext>
            </a:extLst>
          </p:cNvPr>
          <p:cNvSpPr/>
          <p:nvPr/>
        </p:nvSpPr>
        <p:spPr>
          <a:xfrm>
            <a:off x="1403067" y="5515158"/>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FilterSecurityInterceptor</a:t>
            </a:r>
            <a:endParaRPr lang="en-US" dirty="0"/>
          </a:p>
        </p:txBody>
      </p:sp>
      <p:cxnSp>
        <p:nvCxnSpPr>
          <p:cNvPr id="35" name="Straight Arrow Connector 34">
            <a:extLst>
              <a:ext uri="{FF2B5EF4-FFF2-40B4-BE49-F238E27FC236}">
                <a16:creationId xmlns:a16="http://schemas.microsoft.com/office/drawing/2014/main" id="{63ADDCBA-0A1B-004D-931D-11DEC8BFBB7D}"/>
              </a:ext>
            </a:extLst>
          </p:cNvPr>
          <p:cNvCxnSpPr>
            <a:cxnSpLocks/>
          </p:cNvCxnSpPr>
          <p:nvPr/>
        </p:nvCxnSpPr>
        <p:spPr>
          <a:xfrm>
            <a:off x="1670201" y="5044259"/>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2831DA96-8A01-264F-9C39-2395F2E16524}"/>
              </a:ext>
            </a:extLst>
          </p:cNvPr>
          <p:cNvSpPr txBox="1"/>
          <p:nvPr/>
        </p:nvSpPr>
        <p:spPr>
          <a:xfrm>
            <a:off x="1720926" y="5204539"/>
            <a:ext cx="729687" cy="246221"/>
          </a:xfrm>
          <a:prstGeom prst="rect">
            <a:avLst/>
          </a:prstGeom>
          <a:noFill/>
        </p:spPr>
        <p:txBody>
          <a:bodyPr wrap="none" rtlCol="0">
            <a:spAutoFit/>
          </a:bodyPr>
          <a:lstStyle/>
          <a:p>
            <a:r>
              <a:rPr lang="en-US" sz="1000" dirty="0"/>
              <a:t>Next Filter</a:t>
            </a:r>
          </a:p>
        </p:txBody>
      </p:sp>
      <p:sp>
        <p:nvSpPr>
          <p:cNvPr id="37" name="Rectangle 36">
            <a:extLst>
              <a:ext uri="{FF2B5EF4-FFF2-40B4-BE49-F238E27FC236}">
                <a16:creationId xmlns:a16="http://schemas.microsoft.com/office/drawing/2014/main" id="{6086A54D-0C1D-3648-82B1-C01BEB105808}"/>
              </a:ext>
            </a:extLst>
          </p:cNvPr>
          <p:cNvSpPr/>
          <p:nvPr/>
        </p:nvSpPr>
        <p:spPr>
          <a:xfrm>
            <a:off x="5400101" y="5540024"/>
            <a:ext cx="1675205" cy="517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is secure</a:t>
            </a:r>
          </a:p>
        </p:txBody>
      </p:sp>
      <p:sp>
        <p:nvSpPr>
          <p:cNvPr id="38" name="TextBox 37">
            <a:extLst>
              <a:ext uri="{FF2B5EF4-FFF2-40B4-BE49-F238E27FC236}">
                <a16:creationId xmlns:a16="http://schemas.microsoft.com/office/drawing/2014/main" id="{6178E543-F4F4-CA48-9229-5D9E960B487D}"/>
              </a:ext>
            </a:extLst>
          </p:cNvPr>
          <p:cNvSpPr txBox="1"/>
          <p:nvPr/>
        </p:nvSpPr>
        <p:spPr>
          <a:xfrm>
            <a:off x="4845301" y="5409706"/>
            <a:ext cx="535724" cy="246221"/>
          </a:xfrm>
          <a:prstGeom prst="rect">
            <a:avLst/>
          </a:prstGeom>
          <a:noFill/>
        </p:spPr>
        <p:txBody>
          <a:bodyPr wrap="none" rtlCol="0">
            <a:spAutoFit/>
          </a:bodyPr>
          <a:lstStyle/>
          <a:p>
            <a:r>
              <a:rPr lang="en-US" sz="1000" dirty="0"/>
              <a:t>/home</a:t>
            </a:r>
          </a:p>
        </p:txBody>
      </p:sp>
      <p:cxnSp>
        <p:nvCxnSpPr>
          <p:cNvPr id="40" name="Straight Arrow Connector 39">
            <a:extLst>
              <a:ext uri="{FF2B5EF4-FFF2-40B4-BE49-F238E27FC236}">
                <a16:creationId xmlns:a16="http://schemas.microsoft.com/office/drawing/2014/main" id="{FC683B4D-D1AE-7344-9838-144A7A103089}"/>
              </a:ext>
            </a:extLst>
          </p:cNvPr>
          <p:cNvCxnSpPr>
            <a:cxnSpLocks/>
            <a:stCxn id="34" idx="3"/>
          </p:cNvCxnSpPr>
          <p:nvPr/>
        </p:nvCxnSpPr>
        <p:spPr>
          <a:xfrm>
            <a:off x="4629153" y="5720123"/>
            <a:ext cx="770948" cy="12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2E75B1-E6D7-8B4F-9DB9-4332CB3767DE}"/>
              </a:ext>
            </a:extLst>
          </p:cNvPr>
          <p:cNvCxnSpPr/>
          <p:nvPr/>
        </p:nvCxnSpPr>
        <p:spPr>
          <a:xfrm flipV="1">
            <a:off x="4140485" y="5044259"/>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36DD496C-10BC-104E-A10F-0EC85E9198F2}"/>
              </a:ext>
            </a:extLst>
          </p:cNvPr>
          <p:cNvCxnSpPr/>
          <p:nvPr/>
        </p:nvCxnSpPr>
        <p:spPr>
          <a:xfrm flipV="1">
            <a:off x="4140485" y="4154860"/>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9AA38DE9-9C7D-2340-A3D4-5D1FFDE61E45}"/>
              </a:ext>
            </a:extLst>
          </p:cNvPr>
          <p:cNvCxnSpPr/>
          <p:nvPr/>
        </p:nvCxnSpPr>
        <p:spPr>
          <a:xfrm flipV="1">
            <a:off x="4140485" y="3262724"/>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31B69AEC-10B4-DD45-8100-DAD3CB95680B}"/>
              </a:ext>
            </a:extLst>
          </p:cNvPr>
          <p:cNvCxnSpPr/>
          <p:nvPr/>
        </p:nvCxnSpPr>
        <p:spPr>
          <a:xfrm flipV="1">
            <a:off x="4140485" y="2381896"/>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7010FA62-2F1A-944E-9E59-0388D7FC2206}"/>
              </a:ext>
            </a:extLst>
          </p:cNvPr>
          <p:cNvCxnSpPr/>
          <p:nvPr/>
        </p:nvCxnSpPr>
        <p:spPr>
          <a:xfrm flipV="1">
            <a:off x="4140485" y="1489753"/>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0" name="TextBox 49">
            <a:extLst>
              <a:ext uri="{FF2B5EF4-FFF2-40B4-BE49-F238E27FC236}">
                <a16:creationId xmlns:a16="http://schemas.microsoft.com/office/drawing/2014/main" id="{F212125C-1F23-B24B-8A46-CB3C17668C40}"/>
              </a:ext>
            </a:extLst>
          </p:cNvPr>
          <p:cNvSpPr txBox="1"/>
          <p:nvPr/>
        </p:nvSpPr>
        <p:spPr>
          <a:xfrm>
            <a:off x="4145189" y="5190587"/>
            <a:ext cx="723275" cy="246221"/>
          </a:xfrm>
          <a:prstGeom prst="rect">
            <a:avLst/>
          </a:prstGeom>
          <a:noFill/>
        </p:spPr>
        <p:txBody>
          <a:bodyPr wrap="none" rtlCol="0">
            <a:spAutoFit/>
          </a:bodyPr>
          <a:lstStyle/>
          <a:p>
            <a:r>
              <a:rPr lang="en-US" sz="1000" dirty="0"/>
              <a:t>Hand over</a:t>
            </a:r>
          </a:p>
        </p:txBody>
      </p:sp>
      <p:sp>
        <p:nvSpPr>
          <p:cNvPr id="51" name="TextBox 50">
            <a:extLst>
              <a:ext uri="{FF2B5EF4-FFF2-40B4-BE49-F238E27FC236}">
                <a16:creationId xmlns:a16="http://schemas.microsoft.com/office/drawing/2014/main" id="{D5E40564-08A0-A943-AF77-D625FE47C15A}"/>
              </a:ext>
            </a:extLst>
          </p:cNvPr>
          <p:cNvSpPr txBox="1"/>
          <p:nvPr/>
        </p:nvSpPr>
        <p:spPr>
          <a:xfrm>
            <a:off x="4117540" y="4295284"/>
            <a:ext cx="723275" cy="246221"/>
          </a:xfrm>
          <a:prstGeom prst="rect">
            <a:avLst/>
          </a:prstGeom>
          <a:noFill/>
        </p:spPr>
        <p:txBody>
          <a:bodyPr wrap="none" rtlCol="0">
            <a:spAutoFit/>
          </a:bodyPr>
          <a:lstStyle/>
          <a:p>
            <a:r>
              <a:rPr lang="en-US" sz="1000" dirty="0"/>
              <a:t>Hand over</a:t>
            </a:r>
          </a:p>
        </p:txBody>
      </p:sp>
      <p:sp>
        <p:nvSpPr>
          <p:cNvPr id="52" name="TextBox 51">
            <a:extLst>
              <a:ext uri="{FF2B5EF4-FFF2-40B4-BE49-F238E27FC236}">
                <a16:creationId xmlns:a16="http://schemas.microsoft.com/office/drawing/2014/main" id="{A0831D28-6FEF-D049-A1FE-AF685A4F6B6A}"/>
              </a:ext>
            </a:extLst>
          </p:cNvPr>
          <p:cNvSpPr txBox="1"/>
          <p:nvPr/>
        </p:nvSpPr>
        <p:spPr>
          <a:xfrm>
            <a:off x="4146876" y="3387910"/>
            <a:ext cx="723275" cy="246221"/>
          </a:xfrm>
          <a:prstGeom prst="rect">
            <a:avLst/>
          </a:prstGeom>
          <a:noFill/>
        </p:spPr>
        <p:txBody>
          <a:bodyPr wrap="none" rtlCol="0">
            <a:spAutoFit/>
          </a:bodyPr>
          <a:lstStyle/>
          <a:p>
            <a:r>
              <a:rPr lang="en-US" sz="1000" dirty="0"/>
              <a:t>Hand over</a:t>
            </a:r>
          </a:p>
        </p:txBody>
      </p:sp>
      <p:sp>
        <p:nvSpPr>
          <p:cNvPr id="53" name="TextBox 52">
            <a:extLst>
              <a:ext uri="{FF2B5EF4-FFF2-40B4-BE49-F238E27FC236}">
                <a16:creationId xmlns:a16="http://schemas.microsoft.com/office/drawing/2014/main" id="{16E9CB88-7C92-9E4E-88E1-48C410B65E8E}"/>
              </a:ext>
            </a:extLst>
          </p:cNvPr>
          <p:cNvSpPr txBox="1"/>
          <p:nvPr/>
        </p:nvSpPr>
        <p:spPr>
          <a:xfrm>
            <a:off x="4140485" y="2522320"/>
            <a:ext cx="723275" cy="246221"/>
          </a:xfrm>
          <a:prstGeom prst="rect">
            <a:avLst/>
          </a:prstGeom>
          <a:noFill/>
        </p:spPr>
        <p:txBody>
          <a:bodyPr wrap="none" rtlCol="0">
            <a:spAutoFit/>
          </a:bodyPr>
          <a:lstStyle/>
          <a:p>
            <a:r>
              <a:rPr lang="en-US" sz="1000" dirty="0"/>
              <a:t>Hand over</a:t>
            </a:r>
          </a:p>
        </p:txBody>
      </p:sp>
      <p:sp>
        <p:nvSpPr>
          <p:cNvPr id="54" name="TextBox 53">
            <a:extLst>
              <a:ext uri="{FF2B5EF4-FFF2-40B4-BE49-F238E27FC236}">
                <a16:creationId xmlns:a16="http://schemas.microsoft.com/office/drawing/2014/main" id="{D808C5BD-827C-F54F-9CEE-C604864C891F}"/>
              </a:ext>
            </a:extLst>
          </p:cNvPr>
          <p:cNvSpPr txBox="1"/>
          <p:nvPr/>
        </p:nvSpPr>
        <p:spPr>
          <a:xfrm>
            <a:off x="4140484" y="1646721"/>
            <a:ext cx="723275" cy="246221"/>
          </a:xfrm>
          <a:prstGeom prst="rect">
            <a:avLst/>
          </a:prstGeom>
          <a:noFill/>
        </p:spPr>
        <p:txBody>
          <a:bodyPr wrap="none" rtlCol="0">
            <a:spAutoFit/>
          </a:bodyPr>
          <a:lstStyle/>
          <a:p>
            <a:r>
              <a:rPr lang="en-US" sz="1000" dirty="0"/>
              <a:t>Hand over</a:t>
            </a:r>
          </a:p>
        </p:txBody>
      </p:sp>
      <p:cxnSp>
        <p:nvCxnSpPr>
          <p:cNvPr id="56" name="Straight Arrow Connector 55">
            <a:extLst>
              <a:ext uri="{FF2B5EF4-FFF2-40B4-BE49-F238E27FC236}">
                <a16:creationId xmlns:a16="http://schemas.microsoft.com/office/drawing/2014/main" id="{EDCA0B56-97EE-624B-BB5F-675D719E7872}"/>
              </a:ext>
            </a:extLst>
          </p:cNvPr>
          <p:cNvCxnSpPr>
            <a:stCxn id="5" idx="3"/>
          </p:cNvCxnSpPr>
          <p:nvPr/>
        </p:nvCxnSpPr>
        <p:spPr>
          <a:xfrm>
            <a:off x="4633645" y="1150706"/>
            <a:ext cx="1263721" cy="10149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7" name="Rectangle 56">
            <a:extLst>
              <a:ext uri="{FF2B5EF4-FFF2-40B4-BE49-F238E27FC236}">
                <a16:creationId xmlns:a16="http://schemas.microsoft.com/office/drawing/2014/main" id="{DE7F10D7-F992-9C4C-B787-96CE9AEFED96}"/>
              </a:ext>
            </a:extLst>
          </p:cNvPr>
          <p:cNvSpPr/>
          <p:nvPr/>
        </p:nvSpPr>
        <p:spPr>
          <a:xfrm>
            <a:off x="5919091" y="1848554"/>
            <a:ext cx="1903611" cy="622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Security Context modified?</a:t>
            </a:r>
          </a:p>
        </p:txBody>
      </p:sp>
      <p:cxnSp>
        <p:nvCxnSpPr>
          <p:cNvPr id="59" name="Elbow Connector 58">
            <a:extLst>
              <a:ext uri="{FF2B5EF4-FFF2-40B4-BE49-F238E27FC236}">
                <a16:creationId xmlns:a16="http://schemas.microsoft.com/office/drawing/2014/main" id="{7DFC1D6D-6083-174F-8A94-BD2CAAEBC358}"/>
              </a:ext>
            </a:extLst>
          </p:cNvPr>
          <p:cNvCxnSpPr>
            <a:cxnSpLocks/>
            <a:stCxn id="57" idx="3"/>
          </p:cNvCxnSpPr>
          <p:nvPr/>
        </p:nvCxnSpPr>
        <p:spPr>
          <a:xfrm flipV="1">
            <a:off x="7822702" y="1537235"/>
            <a:ext cx="756219" cy="622638"/>
          </a:xfrm>
          <a:prstGeom prst="bentConnector3">
            <a:avLst>
              <a:gd name="adj1" fmla="val 100269"/>
            </a:avLst>
          </a:prstGeom>
          <a:ln>
            <a:tailEnd type="triangle"/>
          </a:ln>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94F67BDE-75F6-3E44-98BF-3F7C23466E9B}"/>
              </a:ext>
            </a:extLst>
          </p:cNvPr>
          <p:cNvSpPr txBox="1"/>
          <p:nvPr/>
        </p:nvSpPr>
        <p:spPr>
          <a:xfrm>
            <a:off x="7930316" y="2184401"/>
            <a:ext cx="335348" cy="246221"/>
          </a:xfrm>
          <a:prstGeom prst="rect">
            <a:avLst/>
          </a:prstGeom>
          <a:noFill/>
        </p:spPr>
        <p:txBody>
          <a:bodyPr wrap="none" rtlCol="0">
            <a:spAutoFit/>
          </a:bodyPr>
          <a:lstStyle/>
          <a:p>
            <a:r>
              <a:rPr lang="en-US" sz="1000" dirty="0"/>
              <a:t>No</a:t>
            </a:r>
          </a:p>
        </p:txBody>
      </p:sp>
      <p:sp>
        <p:nvSpPr>
          <p:cNvPr id="64" name="TextBox 63">
            <a:extLst>
              <a:ext uri="{FF2B5EF4-FFF2-40B4-BE49-F238E27FC236}">
                <a16:creationId xmlns:a16="http://schemas.microsoft.com/office/drawing/2014/main" id="{66B0DBDF-BCEB-6F4E-B2C9-1D2C1F1C60C8}"/>
              </a:ext>
            </a:extLst>
          </p:cNvPr>
          <p:cNvSpPr txBox="1"/>
          <p:nvPr/>
        </p:nvSpPr>
        <p:spPr>
          <a:xfrm>
            <a:off x="8619857" y="1751848"/>
            <a:ext cx="1430200" cy="246221"/>
          </a:xfrm>
          <a:prstGeom prst="rect">
            <a:avLst/>
          </a:prstGeom>
          <a:noFill/>
        </p:spPr>
        <p:txBody>
          <a:bodyPr wrap="none" rtlCol="0">
            <a:spAutoFit/>
          </a:bodyPr>
          <a:lstStyle/>
          <a:p>
            <a:r>
              <a:rPr lang="en-US" sz="1000" dirty="0"/>
              <a:t>Remove SC from Holder</a:t>
            </a:r>
          </a:p>
        </p:txBody>
      </p:sp>
      <p:sp>
        <p:nvSpPr>
          <p:cNvPr id="65" name="TextBox 64">
            <a:extLst>
              <a:ext uri="{FF2B5EF4-FFF2-40B4-BE49-F238E27FC236}">
                <a16:creationId xmlns:a16="http://schemas.microsoft.com/office/drawing/2014/main" id="{3F8263A2-914A-EF47-A95C-A49562790DC5}"/>
              </a:ext>
            </a:extLst>
          </p:cNvPr>
          <p:cNvSpPr txBox="1"/>
          <p:nvPr/>
        </p:nvSpPr>
        <p:spPr>
          <a:xfrm>
            <a:off x="4806597" y="1097623"/>
            <a:ext cx="519694" cy="246221"/>
          </a:xfrm>
          <a:prstGeom prst="rect">
            <a:avLst/>
          </a:prstGeom>
          <a:noFill/>
        </p:spPr>
        <p:txBody>
          <a:bodyPr wrap="none" rtlCol="0">
            <a:spAutoFit/>
          </a:bodyPr>
          <a:lstStyle/>
          <a:p>
            <a:r>
              <a:rPr lang="en-US" sz="1000" dirty="0"/>
              <a:t>empty</a:t>
            </a:r>
          </a:p>
        </p:txBody>
      </p:sp>
    </p:spTree>
    <p:extLst>
      <p:ext uri="{BB962C8B-B14F-4D97-AF65-F5344CB8AC3E}">
        <p14:creationId xmlns:p14="http://schemas.microsoft.com/office/powerpoint/2010/main" val="2982235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B10E57-75C8-884F-B23E-5C2A28E403B5}"/>
              </a:ext>
            </a:extLst>
          </p:cNvPr>
          <p:cNvSpPr txBox="1"/>
          <p:nvPr/>
        </p:nvSpPr>
        <p:spPr>
          <a:xfrm>
            <a:off x="390418" y="205483"/>
            <a:ext cx="6159122" cy="369332"/>
          </a:xfrm>
          <a:prstGeom prst="rect">
            <a:avLst/>
          </a:prstGeom>
          <a:noFill/>
        </p:spPr>
        <p:txBody>
          <a:bodyPr wrap="none" rtlCol="0">
            <a:spAutoFit/>
          </a:bodyPr>
          <a:lstStyle/>
          <a:p>
            <a:r>
              <a:rPr lang="en-US" b="1" dirty="0"/>
              <a:t>Scenario2:</a:t>
            </a:r>
            <a:r>
              <a:rPr lang="en-US" dirty="0"/>
              <a:t> User is trying to hit a secured resource prior to Login</a:t>
            </a:r>
          </a:p>
        </p:txBody>
      </p:sp>
      <p:sp>
        <p:nvSpPr>
          <p:cNvPr id="5" name="Rectangle 4">
            <a:extLst>
              <a:ext uri="{FF2B5EF4-FFF2-40B4-BE49-F238E27FC236}">
                <a16:creationId xmlns:a16="http://schemas.microsoft.com/office/drawing/2014/main" id="{75A03505-4073-C448-A2E5-6844B4B4E3A2}"/>
              </a:ext>
            </a:extLst>
          </p:cNvPr>
          <p:cNvSpPr/>
          <p:nvPr/>
        </p:nvSpPr>
        <p:spPr>
          <a:xfrm>
            <a:off x="1407559" y="811659"/>
            <a:ext cx="3226086" cy="67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SecurityContextPersistenceFilter</a:t>
            </a:r>
            <a:endParaRPr lang="en-US" dirty="0"/>
          </a:p>
        </p:txBody>
      </p:sp>
      <p:cxnSp>
        <p:nvCxnSpPr>
          <p:cNvPr id="8" name="Straight Arrow Connector 7">
            <a:extLst>
              <a:ext uri="{FF2B5EF4-FFF2-40B4-BE49-F238E27FC236}">
                <a16:creationId xmlns:a16="http://schemas.microsoft.com/office/drawing/2014/main" id="{FF430B37-BF22-7D48-BE59-3959A5B6E5C7}"/>
              </a:ext>
            </a:extLst>
          </p:cNvPr>
          <p:cNvCxnSpPr>
            <a:stCxn id="5" idx="3"/>
          </p:cNvCxnSpPr>
          <p:nvPr/>
        </p:nvCxnSpPr>
        <p:spPr>
          <a:xfrm>
            <a:off x="4633645" y="1150706"/>
            <a:ext cx="606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BCBFBC8C-E810-B745-9340-D11C533F9D41}"/>
              </a:ext>
            </a:extLst>
          </p:cNvPr>
          <p:cNvSpPr/>
          <p:nvPr/>
        </p:nvSpPr>
        <p:spPr>
          <a:xfrm>
            <a:off x="5239819" y="800309"/>
            <a:ext cx="1675205" cy="68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SecurityContext</a:t>
            </a:r>
            <a:endParaRPr lang="en-US" dirty="0"/>
          </a:p>
        </p:txBody>
      </p:sp>
      <p:cxnSp>
        <p:nvCxnSpPr>
          <p:cNvPr id="11" name="Straight Arrow Connector 10">
            <a:extLst>
              <a:ext uri="{FF2B5EF4-FFF2-40B4-BE49-F238E27FC236}">
                <a16:creationId xmlns:a16="http://schemas.microsoft.com/office/drawing/2014/main" id="{BB699637-7070-B14C-85F8-DB73439E802F}"/>
              </a:ext>
            </a:extLst>
          </p:cNvPr>
          <p:cNvCxnSpPr/>
          <p:nvPr/>
        </p:nvCxnSpPr>
        <p:spPr>
          <a:xfrm>
            <a:off x="6915024" y="1150706"/>
            <a:ext cx="606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Rectangle 11">
            <a:extLst>
              <a:ext uri="{FF2B5EF4-FFF2-40B4-BE49-F238E27FC236}">
                <a16:creationId xmlns:a16="http://schemas.microsoft.com/office/drawing/2014/main" id="{65631763-0377-3646-8E19-619E1F0A3F0A}"/>
              </a:ext>
            </a:extLst>
          </p:cNvPr>
          <p:cNvSpPr/>
          <p:nvPr/>
        </p:nvSpPr>
        <p:spPr>
          <a:xfrm>
            <a:off x="7540550" y="800308"/>
            <a:ext cx="1675205" cy="68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SecurityContextHolder</a:t>
            </a:r>
            <a:endParaRPr lang="en-US" dirty="0"/>
          </a:p>
        </p:txBody>
      </p:sp>
      <p:sp>
        <p:nvSpPr>
          <p:cNvPr id="13" name="TextBox 12">
            <a:extLst>
              <a:ext uri="{FF2B5EF4-FFF2-40B4-BE49-F238E27FC236}">
                <a16:creationId xmlns:a16="http://schemas.microsoft.com/office/drawing/2014/main" id="{A3A234B6-9092-FE4A-BDA2-98E4B7C2A906}"/>
              </a:ext>
            </a:extLst>
          </p:cNvPr>
          <p:cNvSpPr txBox="1"/>
          <p:nvPr/>
        </p:nvSpPr>
        <p:spPr>
          <a:xfrm>
            <a:off x="4685019" y="934949"/>
            <a:ext cx="516488" cy="246221"/>
          </a:xfrm>
          <a:prstGeom prst="rect">
            <a:avLst/>
          </a:prstGeom>
          <a:noFill/>
        </p:spPr>
        <p:txBody>
          <a:bodyPr wrap="none" rtlCol="0">
            <a:spAutoFit/>
          </a:bodyPr>
          <a:lstStyle/>
          <a:p>
            <a:r>
              <a:rPr lang="en-US" sz="1000" dirty="0"/>
              <a:t>create</a:t>
            </a:r>
          </a:p>
        </p:txBody>
      </p:sp>
      <p:sp>
        <p:nvSpPr>
          <p:cNvPr id="14" name="TextBox 13">
            <a:extLst>
              <a:ext uri="{FF2B5EF4-FFF2-40B4-BE49-F238E27FC236}">
                <a16:creationId xmlns:a16="http://schemas.microsoft.com/office/drawing/2014/main" id="{28A57550-E759-E747-B98B-0C3479D981CE}"/>
              </a:ext>
            </a:extLst>
          </p:cNvPr>
          <p:cNvSpPr txBox="1"/>
          <p:nvPr/>
        </p:nvSpPr>
        <p:spPr>
          <a:xfrm>
            <a:off x="6891693" y="893493"/>
            <a:ext cx="681597" cy="246221"/>
          </a:xfrm>
          <a:prstGeom prst="rect">
            <a:avLst/>
          </a:prstGeom>
          <a:noFill/>
        </p:spPr>
        <p:txBody>
          <a:bodyPr wrap="none" rtlCol="0">
            <a:spAutoFit/>
          </a:bodyPr>
          <a:lstStyle/>
          <a:p>
            <a:r>
              <a:rPr lang="en-US" sz="1000" dirty="0"/>
              <a:t>handover</a:t>
            </a:r>
          </a:p>
        </p:txBody>
      </p:sp>
      <p:sp>
        <p:nvSpPr>
          <p:cNvPr id="15" name="Rectangle 14">
            <a:extLst>
              <a:ext uri="{FF2B5EF4-FFF2-40B4-BE49-F238E27FC236}">
                <a16:creationId xmlns:a16="http://schemas.microsoft.com/office/drawing/2014/main" id="{18FCE1F8-159B-324E-90EE-FA3C91712C57}"/>
              </a:ext>
            </a:extLst>
          </p:cNvPr>
          <p:cNvSpPr/>
          <p:nvPr/>
        </p:nvSpPr>
        <p:spPr>
          <a:xfrm>
            <a:off x="1407559" y="1960652"/>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LogoutFilter</a:t>
            </a:r>
            <a:endParaRPr lang="en-US" dirty="0"/>
          </a:p>
        </p:txBody>
      </p:sp>
      <p:cxnSp>
        <p:nvCxnSpPr>
          <p:cNvPr id="17" name="Straight Arrow Connector 16">
            <a:extLst>
              <a:ext uri="{FF2B5EF4-FFF2-40B4-BE49-F238E27FC236}">
                <a16:creationId xmlns:a16="http://schemas.microsoft.com/office/drawing/2014/main" id="{D363A03A-3574-C94A-8DD7-22B71B38B02D}"/>
              </a:ext>
            </a:extLst>
          </p:cNvPr>
          <p:cNvCxnSpPr>
            <a:cxnSpLocks/>
          </p:cNvCxnSpPr>
          <p:nvPr/>
        </p:nvCxnSpPr>
        <p:spPr>
          <a:xfrm>
            <a:off x="1674693" y="1489753"/>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CCF8F652-ADCA-194C-B1FF-073468975B76}"/>
              </a:ext>
            </a:extLst>
          </p:cNvPr>
          <p:cNvSpPr txBox="1"/>
          <p:nvPr/>
        </p:nvSpPr>
        <p:spPr>
          <a:xfrm>
            <a:off x="1720926" y="1653461"/>
            <a:ext cx="729687" cy="246221"/>
          </a:xfrm>
          <a:prstGeom prst="rect">
            <a:avLst/>
          </a:prstGeom>
          <a:noFill/>
        </p:spPr>
        <p:txBody>
          <a:bodyPr wrap="none" rtlCol="0">
            <a:spAutoFit/>
          </a:bodyPr>
          <a:lstStyle/>
          <a:p>
            <a:r>
              <a:rPr lang="en-US" sz="1000" dirty="0"/>
              <a:t>Next Filter</a:t>
            </a:r>
          </a:p>
        </p:txBody>
      </p:sp>
      <p:sp>
        <p:nvSpPr>
          <p:cNvPr id="19" name="Rectangle 18">
            <a:extLst>
              <a:ext uri="{FF2B5EF4-FFF2-40B4-BE49-F238E27FC236}">
                <a16:creationId xmlns:a16="http://schemas.microsoft.com/office/drawing/2014/main" id="{1AD7EF00-2BD4-2345-A333-5B8798BB9491}"/>
              </a:ext>
            </a:extLst>
          </p:cNvPr>
          <p:cNvSpPr/>
          <p:nvPr/>
        </p:nvSpPr>
        <p:spPr>
          <a:xfrm>
            <a:off x="1407559" y="2852795"/>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AuthenticationFilter</a:t>
            </a:r>
            <a:endParaRPr lang="en-US" dirty="0"/>
          </a:p>
        </p:txBody>
      </p:sp>
      <p:cxnSp>
        <p:nvCxnSpPr>
          <p:cNvPr id="20" name="Straight Arrow Connector 19">
            <a:extLst>
              <a:ext uri="{FF2B5EF4-FFF2-40B4-BE49-F238E27FC236}">
                <a16:creationId xmlns:a16="http://schemas.microsoft.com/office/drawing/2014/main" id="{D559F4EA-FE1D-E644-94E8-045923CA3C0D}"/>
              </a:ext>
            </a:extLst>
          </p:cNvPr>
          <p:cNvCxnSpPr>
            <a:cxnSpLocks/>
          </p:cNvCxnSpPr>
          <p:nvPr/>
        </p:nvCxnSpPr>
        <p:spPr>
          <a:xfrm>
            <a:off x="1674693" y="2381896"/>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4797B80E-A591-1443-B561-29A92D592843}"/>
              </a:ext>
            </a:extLst>
          </p:cNvPr>
          <p:cNvSpPr txBox="1"/>
          <p:nvPr/>
        </p:nvSpPr>
        <p:spPr>
          <a:xfrm>
            <a:off x="1720926" y="2545604"/>
            <a:ext cx="729687" cy="246221"/>
          </a:xfrm>
          <a:prstGeom prst="rect">
            <a:avLst/>
          </a:prstGeom>
          <a:noFill/>
        </p:spPr>
        <p:txBody>
          <a:bodyPr wrap="none" rtlCol="0">
            <a:spAutoFit/>
          </a:bodyPr>
          <a:lstStyle/>
          <a:p>
            <a:r>
              <a:rPr lang="en-US" sz="1000" dirty="0"/>
              <a:t>Next Filter</a:t>
            </a:r>
          </a:p>
        </p:txBody>
      </p:sp>
      <p:sp>
        <p:nvSpPr>
          <p:cNvPr id="22" name="Rectangle 21">
            <a:extLst>
              <a:ext uri="{FF2B5EF4-FFF2-40B4-BE49-F238E27FC236}">
                <a16:creationId xmlns:a16="http://schemas.microsoft.com/office/drawing/2014/main" id="{6CA75B42-4AB1-AC4D-826D-85D66DD63883}"/>
              </a:ext>
            </a:extLst>
          </p:cNvPr>
          <p:cNvSpPr/>
          <p:nvPr/>
        </p:nvSpPr>
        <p:spPr>
          <a:xfrm>
            <a:off x="1407559" y="3744931"/>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RememberMeFilter</a:t>
            </a:r>
            <a:endParaRPr lang="en-US" dirty="0"/>
          </a:p>
        </p:txBody>
      </p:sp>
      <p:cxnSp>
        <p:nvCxnSpPr>
          <p:cNvPr id="23" name="Straight Arrow Connector 22">
            <a:extLst>
              <a:ext uri="{FF2B5EF4-FFF2-40B4-BE49-F238E27FC236}">
                <a16:creationId xmlns:a16="http://schemas.microsoft.com/office/drawing/2014/main" id="{83B5ED2B-3FCD-2741-8D6F-0663C1599CE5}"/>
              </a:ext>
            </a:extLst>
          </p:cNvPr>
          <p:cNvCxnSpPr>
            <a:cxnSpLocks/>
          </p:cNvCxnSpPr>
          <p:nvPr/>
        </p:nvCxnSpPr>
        <p:spPr>
          <a:xfrm>
            <a:off x="1674693" y="3274032"/>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DA3C8D8C-F386-EF4F-A0C8-39C5B7C0EC14}"/>
              </a:ext>
            </a:extLst>
          </p:cNvPr>
          <p:cNvSpPr txBox="1"/>
          <p:nvPr/>
        </p:nvSpPr>
        <p:spPr>
          <a:xfrm>
            <a:off x="1720926" y="3437740"/>
            <a:ext cx="729687" cy="246221"/>
          </a:xfrm>
          <a:prstGeom prst="rect">
            <a:avLst/>
          </a:prstGeom>
          <a:noFill/>
        </p:spPr>
        <p:txBody>
          <a:bodyPr wrap="none" rtlCol="0">
            <a:spAutoFit/>
          </a:bodyPr>
          <a:lstStyle/>
          <a:p>
            <a:r>
              <a:rPr lang="en-US" sz="1000" dirty="0"/>
              <a:t>Next Filter</a:t>
            </a:r>
          </a:p>
        </p:txBody>
      </p:sp>
      <p:sp>
        <p:nvSpPr>
          <p:cNvPr id="25" name="Rectangle 24">
            <a:extLst>
              <a:ext uri="{FF2B5EF4-FFF2-40B4-BE49-F238E27FC236}">
                <a16:creationId xmlns:a16="http://schemas.microsoft.com/office/drawing/2014/main" id="{EB96AE04-E058-CB4B-8556-A551182EDBAE}"/>
              </a:ext>
            </a:extLst>
          </p:cNvPr>
          <p:cNvSpPr/>
          <p:nvPr/>
        </p:nvSpPr>
        <p:spPr>
          <a:xfrm>
            <a:off x="1407559" y="4634330"/>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ExceptionTranslationFilter</a:t>
            </a:r>
            <a:endParaRPr lang="en-US" dirty="0"/>
          </a:p>
        </p:txBody>
      </p:sp>
      <p:cxnSp>
        <p:nvCxnSpPr>
          <p:cNvPr id="26" name="Straight Arrow Connector 25">
            <a:extLst>
              <a:ext uri="{FF2B5EF4-FFF2-40B4-BE49-F238E27FC236}">
                <a16:creationId xmlns:a16="http://schemas.microsoft.com/office/drawing/2014/main" id="{0409BBCA-DF75-DC49-9745-790E4EAB11F0}"/>
              </a:ext>
            </a:extLst>
          </p:cNvPr>
          <p:cNvCxnSpPr>
            <a:cxnSpLocks/>
          </p:cNvCxnSpPr>
          <p:nvPr/>
        </p:nvCxnSpPr>
        <p:spPr>
          <a:xfrm>
            <a:off x="1674693" y="4163431"/>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58E107B0-29EE-C644-9BD4-44407BC0B622}"/>
              </a:ext>
            </a:extLst>
          </p:cNvPr>
          <p:cNvSpPr txBox="1"/>
          <p:nvPr/>
        </p:nvSpPr>
        <p:spPr>
          <a:xfrm>
            <a:off x="1720926" y="4327139"/>
            <a:ext cx="729687" cy="246221"/>
          </a:xfrm>
          <a:prstGeom prst="rect">
            <a:avLst/>
          </a:prstGeom>
          <a:noFill/>
        </p:spPr>
        <p:txBody>
          <a:bodyPr wrap="none" rtlCol="0">
            <a:spAutoFit/>
          </a:bodyPr>
          <a:lstStyle/>
          <a:p>
            <a:r>
              <a:rPr lang="en-US" sz="1000" dirty="0"/>
              <a:t>Next Filter</a:t>
            </a:r>
          </a:p>
        </p:txBody>
      </p:sp>
      <p:sp>
        <p:nvSpPr>
          <p:cNvPr id="34" name="Rectangle 33">
            <a:extLst>
              <a:ext uri="{FF2B5EF4-FFF2-40B4-BE49-F238E27FC236}">
                <a16:creationId xmlns:a16="http://schemas.microsoft.com/office/drawing/2014/main" id="{EF445C27-D124-5744-B155-5F366D8CC6C5}"/>
              </a:ext>
            </a:extLst>
          </p:cNvPr>
          <p:cNvSpPr/>
          <p:nvPr/>
        </p:nvSpPr>
        <p:spPr>
          <a:xfrm>
            <a:off x="1403067" y="5515158"/>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FilterSecurityInterceptor</a:t>
            </a:r>
            <a:endParaRPr lang="en-US" dirty="0"/>
          </a:p>
        </p:txBody>
      </p:sp>
      <p:cxnSp>
        <p:nvCxnSpPr>
          <p:cNvPr id="35" name="Straight Arrow Connector 34">
            <a:extLst>
              <a:ext uri="{FF2B5EF4-FFF2-40B4-BE49-F238E27FC236}">
                <a16:creationId xmlns:a16="http://schemas.microsoft.com/office/drawing/2014/main" id="{63ADDCBA-0A1B-004D-931D-11DEC8BFBB7D}"/>
              </a:ext>
            </a:extLst>
          </p:cNvPr>
          <p:cNvCxnSpPr>
            <a:cxnSpLocks/>
          </p:cNvCxnSpPr>
          <p:nvPr/>
        </p:nvCxnSpPr>
        <p:spPr>
          <a:xfrm>
            <a:off x="1670201" y="5044259"/>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2831DA96-8A01-264F-9C39-2395F2E16524}"/>
              </a:ext>
            </a:extLst>
          </p:cNvPr>
          <p:cNvSpPr txBox="1"/>
          <p:nvPr/>
        </p:nvSpPr>
        <p:spPr>
          <a:xfrm>
            <a:off x="1720926" y="5204539"/>
            <a:ext cx="729687" cy="246221"/>
          </a:xfrm>
          <a:prstGeom prst="rect">
            <a:avLst/>
          </a:prstGeom>
          <a:noFill/>
        </p:spPr>
        <p:txBody>
          <a:bodyPr wrap="none" rtlCol="0">
            <a:spAutoFit/>
          </a:bodyPr>
          <a:lstStyle/>
          <a:p>
            <a:r>
              <a:rPr lang="en-US" sz="1000" dirty="0"/>
              <a:t>Next Filter</a:t>
            </a:r>
          </a:p>
        </p:txBody>
      </p:sp>
      <p:sp>
        <p:nvSpPr>
          <p:cNvPr id="37" name="Rectangle 36">
            <a:extLst>
              <a:ext uri="{FF2B5EF4-FFF2-40B4-BE49-F238E27FC236}">
                <a16:creationId xmlns:a16="http://schemas.microsoft.com/office/drawing/2014/main" id="{6086A54D-0C1D-3648-82B1-C01BEB105808}"/>
              </a:ext>
            </a:extLst>
          </p:cNvPr>
          <p:cNvSpPr/>
          <p:nvPr/>
        </p:nvSpPr>
        <p:spPr>
          <a:xfrm>
            <a:off x="5834580" y="5447558"/>
            <a:ext cx="1675205" cy="517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is secure</a:t>
            </a:r>
          </a:p>
        </p:txBody>
      </p:sp>
      <p:sp>
        <p:nvSpPr>
          <p:cNvPr id="38" name="TextBox 37">
            <a:extLst>
              <a:ext uri="{FF2B5EF4-FFF2-40B4-BE49-F238E27FC236}">
                <a16:creationId xmlns:a16="http://schemas.microsoft.com/office/drawing/2014/main" id="{6178E543-F4F4-CA48-9229-5D9E960B487D}"/>
              </a:ext>
            </a:extLst>
          </p:cNvPr>
          <p:cNvSpPr txBox="1"/>
          <p:nvPr/>
        </p:nvSpPr>
        <p:spPr>
          <a:xfrm>
            <a:off x="4722013" y="5481624"/>
            <a:ext cx="957313" cy="246221"/>
          </a:xfrm>
          <a:prstGeom prst="rect">
            <a:avLst/>
          </a:prstGeom>
          <a:noFill/>
        </p:spPr>
        <p:txBody>
          <a:bodyPr wrap="none" rtlCol="0">
            <a:spAutoFit/>
          </a:bodyPr>
          <a:lstStyle/>
          <a:p>
            <a:r>
              <a:rPr lang="en-US" sz="1000" dirty="0"/>
              <a:t>/</a:t>
            </a:r>
            <a:r>
              <a:rPr lang="en-US" sz="1000" dirty="0" err="1"/>
              <a:t>api</a:t>
            </a:r>
            <a:r>
              <a:rPr lang="en-US" sz="1000" dirty="0"/>
              <a:t>/employee</a:t>
            </a:r>
          </a:p>
        </p:txBody>
      </p:sp>
      <p:cxnSp>
        <p:nvCxnSpPr>
          <p:cNvPr id="40" name="Straight Arrow Connector 39">
            <a:extLst>
              <a:ext uri="{FF2B5EF4-FFF2-40B4-BE49-F238E27FC236}">
                <a16:creationId xmlns:a16="http://schemas.microsoft.com/office/drawing/2014/main" id="{FC683B4D-D1AE-7344-9838-144A7A103089}"/>
              </a:ext>
            </a:extLst>
          </p:cNvPr>
          <p:cNvCxnSpPr>
            <a:cxnSpLocks/>
            <a:stCxn id="34" idx="3"/>
            <a:endCxn id="37" idx="1"/>
          </p:cNvCxnSpPr>
          <p:nvPr/>
        </p:nvCxnSpPr>
        <p:spPr>
          <a:xfrm flipV="1">
            <a:off x="4629153" y="5706392"/>
            <a:ext cx="1205427" cy="137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3F2E75B1-E6D7-8B4F-9DB9-4332CB3767DE}"/>
              </a:ext>
            </a:extLst>
          </p:cNvPr>
          <p:cNvCxnSpPr/>
          <p:nvPr/>
        </p:nvCxnSpPr>
        <p:spPr>
          <a:xfrm flipV="1">
            <a:off x="4140485" y="5044259"/>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36DD496C-10BC-104E-A10F-0EC85E9198F2}"/>
              </a:ext>
            </a:extLst>
          </p:cNvPr>
          <p:cNvCxnSpPr/>
          <p:nvPr/>
        </p:nvCxnSpPr>
        <p:spPr>
          <a:xfrm flipV="1">
            <a:off x="4140485" y="4154860"/>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9AA38DE9-9C7D-2340-A3D4-5D1FFDE61E45}"/>
              </a:ext>
            </a:extLst>
          </p:cNvPr>
          <p:cNvCxnSpPr/>
          <p:nvPr/>
        </p:nvCxnSpPr>
        <p:spPr>
          <a:xfrm flipV="1">
            <a:off x="4140485" y="3262724"/>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31B69AEC-10B4-DD45-8100-DAD3CB95680B}"/>
              </a:ext>
            </a:extLst>
          </p:cNvPr>
          <p:cNvCxnSpPr/>
          <p:nvPr/>
        </p:nvCxnSpPr>
        <p:spPr>
          <a:xfrm flipV="1">
            <a:off x="4140485" y="2381896"/>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7010FA62-2F1A-944E-9E59-0388D7FC2206}"/>
              </a:ext>
            </a:extLst>
          </p:cNvPr>
          <p:cNvCxnSpPr/>
          <p:nvPr/>
        </p:nvCxnSpPr>
        <p:spPr>
          <a:xfrm flipV="1">
            <a:off x="4140485" y="1489753"/>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0" name="TextBox 49">
            <a:extLst>
              <a:ext uri="{FF2B5EF4-FFF2-40B4-BE49-F238E27FC236}">
                <a16:creationId xmlns:a16="http://schemas.microsoft.com/office/drawing/2014/main" id="{F212125C-1F23-B24B-8A46-CB3C17668C40}"/>
              </a:ext>
            </a:extLst>
          </p:cNvPr>
          <p:cNvSpPr txBox="1"/>
          <p:nvPr/>
        </p:nvSpPr>
        <p:spPr>
          <a:xfrm>
            <a:off x="4145189" y="5190587"/>
            <a:ext cx="723275" cy="246221"/>
          </a:xfrm>
          <a:prstGeom prst="rect">
            <a:avLst/>
          </a:prstGeom>
          <a:noFill/>
        </p:spPr>
        <p:txBody>
          <a:bodyPr wrap="none" rtlCol="0">
            <a:spAutoFit/>
          </a:bodyPr>
          <a:lstStyle/>
          <a:p>
            <a:r>
              <a:rPr lang="en-US" sz="1000" dirty="0"/>
              <a:t>Hand over</a:t>
            </a:r>
          </a:p>
        </p:txBody>
      </p:sp>
      <p:sp>
        <p:nvSpPr>
          <p:cNvPr id="51" name="TextBox 50">
            <a:extLst>
              <a:ext uri="{FF2B5EF4-FFF2-40B4-BE49-F238E27FC236}">
                <a16:creationId xmlns:a16="http://schemas.microsoft.com/office/drawing/2014/main" id="{D5E40564-08A0-A943-AF77-D625FE47C15A}"/>
              </a:ext>
            </a:extLst>
          </p:cNvPr>
          <p:cNvSpPr txBox="1"/>
          <p:nvPr/>
        </p:nvSpPr>
        <p:spPr>
          <a:xfrm>
            <a:off x="4117540" y="4295284"/>
            <a:ext cx="723275" cy="246221"/>
          </a:xfrm>
          <a:prstGeom prst="rect">
            <a:avLst/>
          </a:prstGeom>
          <a:noFill/>
        </p:spPr>
        <p:txBody>
          <a:bodyPr wrap="none" rtlCol="0">
            <a:spAutoFit/>
          </a:bodyPr>
          <a:lstStyle/>
          <a:p>
            <a:r>
              <a:rPr lang="en-US" sz="1000" dirty="0"/>
              <a:t>Hand over</a:t>
            </a:r>
          </a:p>
        </p:txBody>
      </p:sp>
      <p:sp>
        <p:nvSpPr>
          <p:cNvPr id="52" name="TextBox 51">
            <a:extLst>
              <a:ext uri="{FF2B5EF4-FFF2-40B4-BE49-F238E27FC236}">
                <a16:creationId xmlns:a16="http://schemas.microsoft.com/office/drawing/2014/main" id="{A0831D28-6FEF-D049-A1FE-AF685A4F6B6A}"/>
              </a:ext>
            </a:extLst>
          </p:cNvPr>
          <p:cNvSpPr txBox="1"/>
          <p:nvPr/>
        </p:nvSpPr>
        <p:spPr>
          <a:xfrm>
            <a:off x="4146876" y="3387910"/>
            <a:ext cx="723275" cy="246221"/>
          </a:xfrm>
          <a:prstGeom prst="rect">
            <a:avLst/>
          </a:prstGeom>
          <a:noFill/>
        </p:spPr>
        <p:txBody>
          <a:bodyPr wrap="none" rtlCol="0">
            <a:spAutoFit/>
          </a:bodyPr>
          <a:lstStyle/>
          <a:p>
            <a:r>
              <a:rPr lang="en-US" sz="1000" dirty="0"/>
              <a:t>Hand over</a:t>
            </a:r>
          </a:p>
        </p:txBody>
      </p:sp>
      <p:sp>
        <p:nvSpPr>
          <p:cNvPr id="53" name="TextBox 52">
            <a:extLst>
              <a:ext uri="{FF2B5EF4-FFF2-40B4-BE49-F238E27FC236}">
                <a16:creationId xmlns:a16="http://schemas.microsoft.com/office/drawing/2014/main" id="{16E9CB88-7C92-9E4E-88E1-48C410B65E8E}"/>
              </a:ext>
            </a:extLst>
          </p:cNvPr>
          <p:cNvSpPr txBox="1"/>
          <p:nvPr/>
        </p:nvSpPr>
        <p:spPr>
          <a:xfrm>
            <a:off x="4140485" y="2522320"/>
            <a:ext cx="723275" cy="246221"/>
          </a:xfrm>
          <a:prstGeom prst="rect">
            <a:avLst/>
          </a:prstGeom>
          <a:noFill/>
        </p:spPr>
        <p:txBody>
          <a:bodyPr wrap="none" rtlCol="0">
            <a:spAutoFit/>
          </a:bodyPr>
          <a:lstStyle/>
          <a:p>
            <a:r>
              <a:rPr lang="en-US" sz="1000" dirty="0"/>
              <a:t>Hand over</a:t>
            </a:r>
          </a:p>
        </p:txBody>
      </p:sp>
      <p:sp>
        <p:nvSpPr>
          <p:cNvPr id="54" name="TextBox 53">
            <a:extLst>
              <a:ext uri="{FF2B5EF4-FFF2-40B4-BE49-F238E27FC236}">
                <a16:creationId xmlns:a16="http://schemas.microsoft.com/office/drawing/2014/main" id="{D808C5BD-827C-F54F-9CEE-C604864C891F}"/>
              </a:ext>
            </a:extLst>
          </p:cNvPr>
          <p:cNvSpPr txBox="1"/>
          <p:nvPr/>
        </p:nvSpPr>
        <p:spPr>
          <a:xfrm>
            <a:off x="4140484" y="1646721"/>
            <a:ext cx="723275" cy="246221"/>
          </a:xfrm>
          <a:prstGeom prst="rect">
            <a:avLst/>
          </a:prstGeom>
          <a:noFill/>
        </p:spPr>
        <p:txBody>
          <a:bodyPr wrap="none" rtlCol="0">
            <a:spAutoFit/>
          </a:bodyPr>
          <a:lstStyle/>
          <a:p>
            <a:r>
              <a:rPr lang="en-US" sz="1000" dirty="0"/>
              <a:t>Hand over</a:t>
            </a:r>
          </a:p>
        </p:txBody>
      </p:sp>
      <p:cxnSp>
        <p:nvCxnSpPr>
          <p:cNvPr id="56" name="Straight Arrow Connector 55">
            <a:extLst>
              <a:ext uri="{FF2B5EF4-FFF2-40B4-BE49-F238E27FC236}">
                <a16:creationId xmlns:a16="http://schemas.microsoft.com/office/drawing/2014/main" id="{EDCA0B56-97EE-624B-BB5F-675D719E7872}"/>
              </a:ext>
            </a:extLst>
          </p:cNvPr>
          <p:cNvCxnSpPr>
            <a:stCxn id="5" idx="3"/>
          </p:cNvCxnSpPr>
          <p:nvPr/>
        </p:nvCxnSpPr>
        <p:spPr>
          <a:xfrm>
            <a:off x="4633645" y="1150706"/>
            <a:ext cx="1263721" cy="10149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7" name="Rectangle 56">
            <a:extLst>
              <a:ext uri="{FF2B5EF4-FFF2-40B4-BE49-F238E27FC236}">
                <a16:creationId xmlns:a16="http://schemas.microsoft.com/office/drawing/2014/main" id="{DE7F10D7-F992-9C4C-B787-96CE9AEFED96}"/>
              </a:ext>
            </a:extLst>
          </p:cNvPr>
          <p:cNvSpPr/>
          <p:nvPr/>
        </p:nvSpPr>
        <p:spPr>
          <a:xfrm>
            <a:off x="5919091" y="1848554"/>
            <a:ext cx="1903611" cy="622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Security Context modified?</a:t>
            </a:r>
          </a:p>
        </p:txBody>
      </p:sp>
      <p:cxnSp>
        <p:nvCxnSpPr>
          <p:cNvPr id="59" name="Elbow Connector 58">
            <a:extLst>
              <a:ext uri="{FF2B5EF4-FFF2-40B4-BE49-F238E27FC236}">
                <a16:creationId xmlns:a16="http://schemas.microsoft.com/office/drawing/2014/main" id="{7DFC1D6D-6083-174F-8A94-BD2CAAEBC358}"/>
              </a:ext>
            </a:extLst>
          </p:cNvPr>
          <p:cNvCxnSpPr>
            <a:cxnSpLocks/>
            <a:stCxn id="57" idx="3"/>
          </p:cNvCxnSpPr>
          <p:nvPr/>
        </p:nvCxnSpPr>
        <p:spPr>
          <a:xfrm flipV="1">
            <a:off x="7822702" y="1537235"/>
            <a:ext cx="756219" cy="622638"/>
          </a:xfrm>
          <a:prstGeom prst="bentConnector3">
            <a:avLst>
              <a:gd name="adj1" fmla="val 100269"/>
            </a:avLst>
          </a:prstGeom>
          <a:ln>
            <a:tailEnd type="triangle"/>
          </a:ln>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94F67BDE-75F6-3E44-98BF-3F7C23466E9B}"/>
              </a:ext>
            </a:extLst>
          </p:cNvPr>
          <p:cNvSpPr txBox="1"/>
          <p:nvPr/>
        </p:nvSpPr>
        <p:spPr>
          <a:xfrm>
            <a:off x="7930316" y="2184401"/>
            <a:ext cx="335348" cy="246221"/>
          </a:xfrm>
          <a:prstGeom prst="rect">
            <a:avLst/>
          </a:prstGeom>
          <a:noFill/>
        </p:spPr>
        <p:txBody>
          <a:bodyPr wrap="none" rtlCol="0">
            <a:spAutoFit/>
          </a:bodyPr>
          <a:lstStyle/>
          <a:p>
            <a:r>
              <a:rPr lang="en-US" sz="1000" dirty="0"/>
              <a:t>No</a:t>
            </a:r>
          </a:p>
        </p:txBody>
      </p:sp>
      <p:sp>
        <p:nvSpPr>
          <p:cNvPr id="64" name="TextBox 63">
            <a:extLst>
              <a:ext uri="{FF2B5EF4-FFF2-40B4-BE49-F238E27FC236}">
                <a16:creationId xmlns:a16="http://schemas.microsoft.com/office/drawing/2014/main" id="{66B0DBDF-BCEB-6F4E-B2C9-1D2C1F1C60C8}"/>
              </a:ext>
            </a:extLst>
          </p:cNvPr>
          <p:cNvSpPr txBox="1"/>
          <p:nvPr/>
        </p:nvSpPr>
        <p:spPr>
          <a:xfrm>
            <a:off x="8619857" y="1751848"/>
            <a:ext cx="1430200" cy="246221"/>
          </a:xfrm>
          <a:prstGeom prst="rect">
            <a:avLst/>
          </a:prstGeom>
          <a:noFill/>
        </p:spPr>
        <p:txBody>
          <a:bodyPr wrap="none" rtlCol="0">
            <a:spAutoFit/>
          </a:bodyPr>
          <a:lstStyle/>
          <a:p>
            <a:r>
              <a:rPr lang="en-US" sz="1000" dirty="0"/>
              <a:t>Remove SC from Holder</a:t>
            </a:r>
          </a:p>
        </p:txBody>
      </p:sp>
      <p:sp>
        <p:nvSpPr>
          <p:cNvPr id="3" name="Summing Junction 2">
            <a:extLst>
              <a:ext uri="{FF2B5EF4-FFF2-40B4-BE49-F238E27FC236}">
                <a16:creationId xmlns:a16="http://schemas.microsoft.com/office/drawing/2014/main" id="{BE9D5B39-7D22-BE45-A366-9C175678DF4D}"/>
              </a:ext>
            </a:extLst>
          </p:cNvPr>
          <p:cNvSpPr/>
          <p:nvPr/>
        </p:nvSpPr>
        <p:spPr>
          <a:xfrm>
            <a:off x="5046930" y="5775153"/>
            <a:ext cx="369870" cy="380144"/>
          </a:xfrm>
          <a:prstGeom prst="flowChartSummingJunc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4564660-8268-DC48-AF43-058CDF69A118}"/>
              </a:ext>
            </a:extLst>
          </p:cNvPr>
          <p:cNvSpPr/>
          <p:nvPr/>
        </p:nvSpPr>
        <p:spPr>
          <a:xfrm>
            <a:off x="4420795" y="6261042"/>
            <a:ext cx="3152495" cy="391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AuthenticationException</a:t>
            </a:r>
            <a:endParaRPr lang="en-US" dirty="0"/>
          </a:p>
        </p:txBody>
      </p:sp>
      <p:cxnSp>
        <p:nvCxnSpPr>
          <p:cNvPr id="7" name="Elbow Connector 6">
            <a:extLst>
              <a:ext uri="{FF2B5EF4-FFF2-40B4-BE49-F238E27FC236}">
                <a16:creationId xmlns:a16="http://schemas.microsoft.com/office/drawing/2014/main" id="{F054C70B-77AD-AC4B-849B-2C3852428ADC}"/>
              </a:ext>
            </a:extLst>
          </p:cNvPr>
          <p:cNvCxnSpPr>
            <a:stCxn id="34" idx="2"/>
            <a:endCxn id="49" idx="1"/>
          </p:cNvCxnSpPr>
          <p:nvPr/>
        </p:nvCxnSpPr>
        <p:spPr>
          <a:xfrm rot="16200000" flipH="1">
            <a:off x="3452606" y="5488590"/>
            <a:ext cx="531693" cy="140468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19BA7A1C-AA2D-C349-8254-D744A575AECB}"/>
              </a:ext>
            </a:extLst>
          </p:cNvPr>
          <p:cNvSpPr txBox="1"/>
          <p:nvPr/>
        </p:nvSpPr>
        <p:spPr>
          <a:xfrm>
            <a:off x="3092237" y="6214344"/>
            <a:ext cx="498855" cy="246221"/>
          </a:xfrm>
          <a:prstGeom prst="rect">
            <a:avLst/>
          </a:prstGeom>
          <a:noFill/>
        </p:spPr>
        <p:txBody>
          <a:bodyPr wrap="none" rtlCol="0">
            <a:spAutoFit/>
          </a:bodyPr>
          <a:lstStyle/>
          <a:p>
            <a:r>
              <a:rPr lang="en-US" sz="1000" dirty="0"/>
              <a:t>throw</a:t>
            </a:r>
          </a:p>
        </p:txBody>
      </p:sp>
      <p:cxnSp>
        <p:nvCxnSpPr>
          <p:cNvPr id="58" name="Straight Arrow Connector 57">
            <a:extLst>
              <a:ext uri="{FF2B5EF4-FFF2-40B4-BE49-F238E27FC236}">
                <a16:creationId xmlns:a16="http://schemas.microsoft.com/office/drawing/2014/main" id="{40966348-9656-394D-8E80-9ECDD607EC78}"/>
              </a:ext>
            </a:extLst>
          </p:cNvPr>
          <p:cNvCxnSpPr>
            <a:cxnSpLocks/>
          </p:cNvCxnSpPr>
          <p:nvPr/>
        </p:nvCxnSpPr>
        <p:spPr>
          <a:xfrm flipV="1">
            <a:off x="4637105" y="4830627"/>
            <a:ext cx="1458895" cy="135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0" name="TextBox 59">
            <a:extLst>
              <a:ext uri="{FF2B5EF4-FFF2-40B4-BE49-F238E27FC236}">
                <a16:creationId xmlns:a16="http://schemas.microsoft.com/office/drawing/2014/main" id="{037C25EB-3894-1E4E-ADC4-E813C3618C2A}"/>
              </a:ext>
            </a:extLst>
          </p:cNvPr>
          <p:cNvSpPr txBox="1"/>
          <p:nvPr/>
        </p:nvSpPr>
        <p:spPr>
          <a:xfrm>
            <a:off x="4668360" y="4607243"/>
            <a:ext cx="1191352" cy="246221"/>
          </a:xfrm>
          <a:prstGeom prst="rect">
            <a:avLst/>
          </a:prstGeom>
          <a:noFill/>
        </p:spPr>
        <p:txBody>
          <a:bodyPr wrap="none" rtlCol="0">
            <a:spAutoFit/>
          </a:bodyPr>
          <a:lstStyle/>
          <a:p>
            <a:r>
              <a:rPr lang="en-US" sz="1000" dirty="0"/>
              <a:t>Has any exception?</a:t>
            </a:r>
          </a:p>
        </p:txBody>
      </p:sp>
      <p:sp>
        <p:nvSpPr>
          <p:cNvPr id="61" name="TextBox 60">
            <a:extLst>
              <a:ext uri="{FF2B5EF4-FFF2-40B4-BE49-F238E27FC236}">
                <a16:creationId xmlns:a16="http://schemas.microsoft.com/office/drawing/2014/main" id="{D9EF33C3-AEF9-F547-8509-93DB6215425C}"/>
              </a:ext>
            </a:extLst>
          </p:cNvPr>
          <p:cNvSpPr txBox="1"/>
          <p:nvPr/>
        </p:nvSpPr>
        <p:spPr>
          <a:xfrm>
            <a:off x="4668360" y="4811089"/>
            <a:ext cx="357790" cy="246221"/>
          </a:xfrm>
          <a:prstGeom prst="rect">
            <a:avLst/>
          </a:prstGeom>
          <a:noFill/>
        </p:spPr>
        <p:txBody>
          <a:bodyPr wrap="none" rtlCol="0">
            <a:spAutoFit/>
          </a:bodyPr>
          <a:lstStyle/>
          <a:p>
            <a:r>
              <a:rPr lang="en-US" sz="1000" dirty="0"/>
              <a:t>call</a:t>
            </a:r>
          </a:p>
        </p:txBody>
      </p:sp>
      <p:sp>
        <p:nvSpPr>
          <p:cNvPr id="62" name="Rectangle 61">
            <a:extLst>
              <a:ext uri="{FF2B5EF4-FFF2-40B4-BE49-F238E27FC236}">
                <a16:creationId xmlns:a16="http://schemas.microsoft.com/office/drawing/2014/main" id="{74C5D510-30F3-CD44-A60C-A665DEC68DAF}"/>
              </a:ext>
            </a:extLst>
          </p:cNvPr>
          <p:cNvSpPr/>
          <p:nvPr/>
        </p:nvSpPr>
        <p:spPr>
          <a:xfrm>
            <a:off x="6077421" y="4607244"/>
            <a:ext cx="3354252" cy="391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LoginUrlAuthenticationEntryPoint</a:t>
            </a:r>
            <a:endParaRPr lang="en-US" dirty="0"/>
          </a:p>
        </p:txBody>
      </p:sp>
      <p:sp>
        <p:nvSpPr>
          <p:cNvPr id="65" name="Rectangle 64">
            <a:extLst>
              <a:ext uri="{FF2B5EF4-FFF2-40B4-BE49-F238E27FC236}">
                <a16:creationId xmlns:a16="http://schemas.microsoft.com/office/drawing/2014/main" id="{A0962C0E-1198-CE4C-9D52-AD057F542995}"/>
              </a:ext>
            </a:extLst>
          </p:cNvPr>
          <p:cNvSpPr/>
          <p:nvPr/>
        </p:nvSpPr>
        <p:spPr>
          <a:xfrm>
            <a:off x="9388929" y="3777617"/>
            <a:ext cx="1675205" cy="517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/login</a:t>
            </a:r>
          </a:p>
        </p:txBody>
      </p:sp>
      <p:cxnSp>
        <p:nvCxnSpPr>
          <p:cNvPr id="30" name="Elbow Connector 29">
            <a:extLst>
              <a:ext uri="{FF2B5EF4-FFF2-40B4-BE49-F238E27FC236}">
                <a16:creationId xmlns:a16="http://schemas.microsoft.com/office/drawing/2014/main" id="{A096A1B9-D832-CB40-8C65-3F485E8FCC17}"/>
              </a:ext>
            </a:extLst>
          </p:cNvPr>
          <p:cNvCxnSpPr>
            <a:stCxn id="62" idx="3"/>
            <a:endCxn id="65" idx="2"/>
          </p:cNvCxnSpPr>
          <p:nvPr/>
        </p:nvCxnSpPr>
        <p:spPr>
          <a:xfrm flipV="1">
            <a:off x="9431673" y="4295284"/>
            <a:ext cx="794859" cy="507698"/>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AFA84D32-9F24-D147-8F1E-271667A31DE7}"/>
              </a:ext>
            </a:extLst>
          </p:cNvPr>
          <p:cNvSpPr txBox="1"/>
          <p:nvPr/>
        </p:nvSpPr>
        <p:spPr>
          <a:xfrm>
            <a:off x="9466388" y="4553340"/>
            <a:ext cx="760144" cy="246221"/>
          </a:xfrm>
          <a:prstGeom prst="rect">
            <a:avLst/>
          </a:prstGeom>
          <a:noFill/>
        </p:spPr>
        <p:txBody>
          <a:bodyPr wrap="none" rtlCol="0">
            <a:spAutoFit/>
          </a:bodyPr>
          <a:lstStyle/>
          <a:p>
            <a:r>
              <a:rPr lang="en-US" sz="1000" dirty="0"/>
              <a:t>Redirect to</a:t>
            </a:r>
          </a:p>
        </p:txBody>
      </p:sp>
      <p:sp>
        <p:nvSpPr>
          <p:cNvPr id="68" name="TextBox 67">
            <a:extLst>
              <a:ext uri="{FF2B5EF4-FFF2-40B4-BE49-F238E27FC236}">
                <a16:creationId xmlns:a16="http://schemas.microsoft.com/office/drawing/2014/main" id="{9FFD8B41-9636-D74F-8F28-7F64A7E13DD8}"/>
              </a:ext>
            </a:extLst>
          </p:cNvPr>
          <p:cNvSpPr txBox="1"/>
          <p:nvPr/>
        </p:nvSpPr>
        <p:spPr>
          <a:xfrm>
            <a:off x="4806597" y="1097623"/>
            <a:ext cx="519694" cy="246221"/>
          </a:xfrm>
          <a:prstGeom prst="rect">
            <a:avLst/>
          </a:prstGeom>
          <a:noFill/>
        </p:spPr>
        <p:txBody>
          <a:bodyPr wrap="none" rtlCol="0">
            <a:spAutoFit/>
          </a:bodyPr>
          <a:lstStyle/>
          <a:p>
            <a:r>
              <a:rPr lang="en-US" sz="1000" dirty="0"/>
              <a:t>empty</a:t>
            </a:r>
          </a:p>
        </p:txBody>
      </p:sp>
    </p:spTree>
    <p:extLst>
      <p:ext uri="{BB962C8B-B14F-4D97-AF65-F5344CB8AC3E}">
        <p14:creationId xmlns:p14="http://schemas.microsoft.com/office/powerpoint/2010/main" val="2109785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B10E57-75C8-884F-B23E-5C2A28E403B5}"/>
              </a:ext>
            </a:extLst>
          </p:cNvPr>
          <p:cNvSpPr txBox="1"/>
          <p:nvPr/>
        </p:nvSpPr>
        <p:spPr>
          <a:xfrm>
            <a:off x="390418" y="205483"/>
            <a:ext cx="4368119" cy="369332"/>
          </a:xfrm>
          <a:prstGeom prst="rect">
            <a:avLst/>
          </a:prstGeom>
          <a:noFill/>
        </p:spPr>
        <p:txBody>
          <a:bodyPr wrap="none" rtlCol="0">
            <a:spAutoFit/>
          </a:bodyPr>
          <a:lstStyle/>
          <a:p>
            <a:r>
              <a:rPr lang="en-US" b="1" dirty="0"/>
              <a:t>Scenario3:</a:t>
            </a:r>
            <a:r>
              <a:rPr lang="en-US" dirty="0"/>
              <a:t> User submitting </a:t>
            </a:r>
            <a:r>
              <a:rPr lang="en-US" b="1" dirty="0"/>
              <a:t>Login credentials</a:t>
            </a:r>
          </a:p>
        </p:txBody>
      </p:sp>
      <p:sp>
        <p:nvSpPr>
          <p:cNvPr id="5" name="Rectangle 4">
            <a:extLst>
              <a:ext uri="{FF2B5EF4-FFF2-40B4-BE49-F238E27FC236}">
                <a16:creationId xmlns:a16="http://schemas.microsoft.com/office/drawing/2014/main" id="{75A03505-4073-C448-A2E5-6844B4B4E3A2}"/>
              </a:ext>
            </a:extLst>
          </p:cNvPr>
          <p:cNvSpPr/>
          <p:nvPr/>
        </p:nvSpPr>
        <p:spPr>
          <a:xfrm>
            <a:off x="1407559" y="811659"/>
            <a:ext cx="3226086" cy="67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SecurityContextPersistenceFilter</a:t>
            </a:r>
            <a:endParaRPr lang="en-US" dirty="0"/>
          </a:p>
        </p:txBody>
      </p:sp>
      <p:cxnSp>
        <p:nvCxnSpPr>
          <p:cNvPr id="8" name="Straight Arrow Connector 7">
            <a:extLst>
              <a:ext uri="{FF2B5EF4-FFF2-40B4-BE49-F238E27FC236}">
                <a16:creationId xmlns:a16="http://schemas.microsoft.com/office/drawing/2014/main" id="{FF430B37-BF22-7D48-BE59-3959A5B6E5C7}"/>
              </a:ext>
            </a:extLst>
          </p:cNvPr>
          <p:cNvCxnSpPr>
            <a:stCxn id="5" idx="3"/>
          </p:cNvCxnSpPr>
          <p:nvPr/>
        </p:nvCxnSpPr>
        <p:spPr>
          <a:xfrm>
            <a:off x="4633645" y="1150706"/>
            <a:ext cx="606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BCBFBC8C-E810-B745-9340-D11C533F9D41}"/>
              </a:ext>
            </a:extLst>
          </p:cNvPr>
          <p:cNvSpPr/>
          <p:nvPr/>
        </p:nvSpPr>
        <p:spPr>
          <a:xfrm>
            <a:off x="5239819" y="800309"/>
            <a:ext cx="1675205" cy="68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SecurityContext</a:t>
            </a:r>
            <a:endParaRPr lang="en-US" dirty="0"/>
          </a:p>
        </p:txBody>
      </p:sp>
      <p:cxnSp>
        <p:nvCxnSpPr>
          <p:cNvPr id="11" name="Straight Arrow Connector 10">
            <a:extLst>
              <a:ext uri="{FF2B5EF4-FFF2-40B4-BE49-F238E27FC236}">
                <a16:creationId xmlns:a16="http://schemas.microsoft.com/office/drawing/2014/main" id="{BB699637-7070-B14C-85F8-DB73439E802F}"/>
              </a:ext>
            </a:extLst>
          </p:cNvPr>
          <p:cNvCxnSpPr/>
          <p:nvPr/>
        </p:nvCxnSpPr>
        <p:spPr>
          <a:xfrm>
            <a:off x="6915024" y="1150706"/>
            <a:ext cx="606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Rectangle 11">
            <a:extLst>
              <a:ext uri="{FF2B5EF4-FFF2-40B4-BE49-F238E27FC236}">
                <a16:creationId xmlns:a16="http://schemas.microsoft.com/office/drawing/2014/main" id="{65631763-0377-3646-8E19-619E1F0A3F0A}"/>
              </a:ext>
            </a:extLst>
          </p:cNvPr>
          <p:cNvSpPr/>
          <p:nvPr/>
        </p:nvSpPr>
        <p:spPr>
          <a:xfrm>
            <a:off x="7540550" y="800308"/>
            <a:ext cx="1675205" cy="68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SecurityContextHolder</a:t>
            </a:r>
            <a:endParaRPr lang="en-US" dirty="0"/>
          </a:p>
        </p:txBody>
      </p:sp>
      <p:sp>
        <p:nvSpPr>
          <p:cNvPr id="13" name="TextBox 12">
            <a:extLst>
              <a:ext uri="{FF2B5EF4-FFF2-40B4-BE49-F238E27FC236}">
                <a16:creationId xmlns:a16="http://schemas.microsoft.com/office/drawing/2014/main" id="{A3A234B6-9092-FE4A-BDA2-98E4B7C2A906}"/>
              </a:ext>
            </a:extLst>
          </p:cNvPr>
          <p:cNvSpPr txBox="1"/>
          <p:nvPr/>
        </p:nvSpPr>
        <p:spPr>
          <a:xfrm>
            <a:off x="4685019" y="934949"/>
            <a:ext cx="516488" cy="246221"/>
          </a:xfrm>
          <a:prstGeom prst="rect">
            <a:avLst/>
          </a:prstGeom>
          <a:noFill/>
        </p:spPr>
        <p:txBody>
          <a:bodyPr wrap="none" rtlCol="0">
            <a:spAutoFit/>
          </a:bodyPr>
          <a:lstStyle/>
          <a:p>
            <a:r>
              <a:rPr lang="en-US" sz="1000" dirty="0"/>
              <a:t>create</a:t>
            </a:r>
          </a:p>
        </p:txBody>
      </p:sp>
      <p:sp>
        <p:nvSpPr>
          <p:cNvPr id="14" name="TextBox 13">
            <a:extLst>
              <a:ext uri="{FF2B5EF4-FFF2-40B4-BE49-F238E27FC236}">
                <a16:creationId xmlns:a16="http://schemas.microsoft.com/office/drawing/2014/main" id="{28A57550-E759-E747-B98B-0C3479D981CE}"/>
              </a:ext>
            </a:extLst>
          </p:cNvPr>
          <p:cNvSpPr txBox="1"/>
          <p:nvPr/>
        </p:nvSpPr>
        <p:spPr>
          <a:xfrm>
            <a:off x="6891693" y="893493"/>
            <a:ext cx="681597" cy="246221"/>
          </a:xfrm>
          <a:prstGeom prst="rect">
            <a:avLst/>
          </a:prstGeom>
          <a:noFill/>
        </p:spPr>
        <p:txBody>
          <a:bodyPr wrap="none" rtlCol="0">
            <a:spAutoFit/>
          </a:bodyPr>
          <a:lstStyle/>
          <a:p>
            <a:r>
              <a:rPr lang="en-US" sz="1000" dirty="0"/>
              <a:t>handover</a:t>
            </a:r>
          </a:p>
        </p:txBody>
      </p:sp>
      <p:sp>
        <p:nvSpPr>
          <p:cNvPr id="15" name="Rectangle 14">
            <a:extLst>
              <a:ext uri="{FF2B5EF4-FFF2-40B4-BE49-F238E27FC236}">
                <a16:creationId xmlns:a16="http://schemas.microsoft.com/office/drawing/2014/main" id="{18FCE1F8-159B-324E-90EE-FA3C91712C57}"/>
              </a:ext>
            </a:extLst>
          </p:cNvPr>
          <p:cNvSpPr/>
          <p:nvPr/>
        </p:nvSpPr>
        <p:spPr>
          <a:xfrm>
            <a:off x="1407559" y="1960652"/>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LogoutFilter</a:t>
            </a:r>
            <a:endParaRPr lang="en-US" dirty="0"/>
          </a:p>
        </p:txBody>
      </p:sp>
      <p:cxnSp>
        <p:nvCxnSpPr>
          <p:cNvPr id="17" name="Straight Arrow Connector 16">
            <a:extLst>
              <a:ext uri="{FF2B5EF4-FFF2-40B4-BE49-F238E27FC236}">
                <a16:creationId xmlns:a16="http://schemas.microsoft.com/office/drawing/2014/main" id="{D363A03A-3574-C94A-8DD7-22B71B38B02D}"/>
              </a:ext>
            </a:extLst>
          </p:cNvPr>
          <p:cNvCxnSpPr>
            <a:cxnSpLocks/>
          </p:cNvCxnSpPr>
          <p:nvPr/>
        </p:nvCxnSpPr>
        <p:spPr>
          <a:xfrm>
            <a:off x="1674693" y="1489753"/>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CCF8F652-ADCA-194C-B1FF-073468975B76}"/>
              </a:ext>
            </a:extLst>
          </p:cNvPr>
          <p:cNvSpPr txBox="1"/>
          <p:nvPr/>
        </p:nvSpPr>
        <p:spPr>
          <a:xfrm>
            <a:off x="1720926" y="1653461"/>
            <a:ext cx="729687" cy="246221"/>
          </a:xfrm>
          <a:prstGeom prst="rect">
            <a:avLst/>
          </a:prstGeom>
          <a:noFill/>
        </p:spPr>
        <p:txBody>
          <a:bodyPr wrap="none" rtlCol="0">
            <a:spAutoFit/>
          </a:bodyPr>
          <a:lstStyle/>
          <a:p>
            <a:r>
              <a:rPr lang="en-US" sz="1000" dirty="0"/>
              <a:t>Next Filter</a:t>
            </a:r>
          </a:p>
        </p:txBody>
      </p:sp>
      <p:sp>
        <p:nvSpPr>
          <p:cNvPr id="19" name="Rectangle 18">
            <a:extLst>
              <a:ext uri="{FF2B5EF4-FFF2-40B4-BE49-F238E27FC236}">
                <a16:creationId xmlns:a16="http://schemas.microsoft.com/office/drawing/2014/main" id="{1AD7EF00-2BD4-2345-A333-5B8798BB9491}"/>
              </a:ext>
            </a:extLst>
          </p:cNvPr>
          <p:cNvSpPr/>
          <p:nvPr/>
        </p:nvSpPr>
        <p:spPr>
          <a:xfrm>
            <a:off x="1407559" y="2852795"/>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AuthenticationFilter</a:t>
            </a:r>
            <a:endParaRPr lang="en-US" dirty="0"/>
          </a:p>
        </p:txBody>
      </p:sp>
      <p:cxnSp>
        <p:nvCxnSpPr>
          <p:cNvPr id="20" name="Straight Arrow Connector 19">
            <a:extLst>
              <a:ext uri="{FF2B5EF4-FFF2-40B4-BE49-F238E27FC236}">
                <a16:creationId xmlns:a16="http://schemas.microsoft.com/office/drawing/2014/main" id="{D559F4EA-FE1D-E644-94E8-045923CA3C0D}"/>
              </a:ext>
            </a:extLst>
          </p:cNvPr>
          <p:cNvCxnSpPr>
            <a:cxnSpLocks/>
          </p:cNvCxnSpPr>
          <p:nvPr/>
        </p:nvCxnSpPr>
        <p:spPr>
          <a:xfrm>
            <a:off x="1674693" y="2381896"/>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4797B80E-A591-1443-B561-29A92D592843}"/>
              </a:ext>
            </a:extLst>
          </p:cNvPr>
          <p:cNvSpPr txBox="1"/>
          <p:nvPr/>
        </p:nvSpPr>
        <p:spPr>
          <a:xfrm>
            <a:off x="1720926" y="2545604"/>
            <a:ext cx="729687" cy="246221"/>
          </a:xfrm>
          <a:prstGeom prst="rect">
            <a:avLst/>
          </a:prstGeom>
          <a:noFill/>
        </p:spPr>
        <p:txBody>
          <a:bodyPr wrap="none" rtlCol="0">
            <a:spAutoFit/>
          </a:bodyPr>
          <a:lstStyle/>
          <a:p>
            <a:r>
              <a:rPr lang="en-US" sz="1000" dirty="0"/>
              <a:t>Next Filter</a:t>
            </a:r>
          </a:p>
        </p:txBody>
      </p:sp>
      <p:sp>
        <p:nvSpPr>
          <p:cNvPr id="22" name="Rectangle 21">
            <a:extLst>
              <a:ext uri="{FF2B5EF4-FFF2-40B4-BE49-F238E27FC236}">
                <a16:creationId xmlns:a16="http://schemas.microsoft.com/office/drawing/2014/main" id="{6CA75B42-4AB1-AC4D-826D-85D66DD63883}"/>
              </a:ext>
            </a:extLst>
          </p:cNvPr>
          <p:cNvSpPr/>
          <p:nvPr/>
        </p:nvSpPr>
        <p:spPr>
          <a:xfrm>
            <a:off x="1407559" y="3744931"/>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RememberMeFilter</a:t>
            </a:r>
            <a:endParaRPr lang="en-US" dirty="0"/>
          </a:p>
        </p:txBody>
      </p:sp>
      <p:cxnSp>
        <p:nvCxnSpPr>
          <p:cNvPr id="23" name="Straight Arrow Connector 22">
            <a:extLst>
              <a:ext uri="{FF2B5EF4-FFF2-40B4-BE49-F238E27FC236}">
                <a16:creationId xmlns:a16="http://schemas.microsoft.com/office/drawing/2014/main" id="{83B5ED2B-3FCD-2741-8D6F-0663C1599CE5}"/>
              </a:ext>
            </a:extLst>
          </p:cNvPr>
          <p:cNvCxnSpPr>
            <a:cxnSpLocks/>
          </p:cNvCxnSpPr>
          <p:nvPr/>
        </p:nvCxnSpPr>
        <p:spPr>
          <a:xfrm>
            <a:off x="1674693" y="3274032"/>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DA3C8D8C-F386-EF4F-A0C8-39C5B7C0EC14}"/>
              </a:ext>
            </a:extLst>
          </p:cNvPr>
          <p:cNvSpPr txBox="1"/>
          <p:nvPr/>
        </p:nvSpPr>
        <p:spPr>
          <a:xfrm>
            <a:off x="1720926" y="3437740"/>
            <a:ext cx="729687" cy="246221"/>
          </a:xfrm>
          <a:prstGeom prst="rect">
            <a:avLst/>
          </a:prstGeom>
          <a:noFill/>
        </p:spPr>
        <p:txBody>
          <a:bodyPr wrap="none" rtlCol="0">
            <a:spAutoFit/>
          </a:bodyPr>
          <a:lstStyle/>
          <a:p>
            <a:r>
              <a:rPr lang="en-US" sz="1000" dirty="0"/>
              <a:t>Next Filter</a:t>
            </a:r>
          </a:p>
        </p:txBody>
      </p:sp>
      <p:sp>
        <p:nvSpPr>
          <p:cNvPr id="25" name="Rectangle 24">
            <a:extLst>
              <a:ext uri="{FF2B5EF4-FFF2-40B4-BE49-F238E27FC236}">
                <a16:creationId xmlns:a16="http://schemas.microsoft.com/office/drawing/2014/main" id="{EB96AE04-E058-CB4B-8556-A551182EDBAE}"/>
              </a:ext>
            </a:extLst>
          </p:cNvPr>
          <p:cNvSpPr/>
          <p:nvPr/>
        </p:nvSpPr>
        <p:spPr>
          <a:xfrm>
            <a:off x="1407559" y="4634330"/>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ExceptionTranslationFilter</a:t>
            </a:r>
            <a:endParaRPr lang="en-US" dirty="0"/>
          </a:p>
        </p:txBody>
      </p:sp>
      <p:cxnSp>
        <p:nvCxnSpPr>
          <p:cNvPr id="26" name="Straight Arrow Connector 25">
            <a:extLst>
              <a:ext uri="{FF2B5EF4-FFF2-40B4-BE49-F238E27FC236}">
                <a16:creationId xmlns:a16="http://schemas.microsoft.com/office/drawing/2014/main" id="{0409BBCA-DF75-DC49-9745-790E4EAB11F0}"/>
              </a:ext>
            </a:extLst>
          </p:cNvPr>
          <p:cNvCxnSpPr>
            <a:cxnSpLocks/>
          </p:cNvCxnSpPr>
          <p:nvPr/>
        </p:nvCxnSpPr>
        <p:spPr>
          <a:xfrm>
            <a:off x="1674693" y="4163431"/>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58E107B0-29EE-C644-9BD4-44407BC0B622}"/>
              </a:ext>
            </a:extLst>
          </p:cNvPr>
          <p:cNvSpPr txBox="1"/>
          <p:nvPr/>
        </p:nvSpPr>
        <p:spPr>
          <a:xfrm>
            <a:off x="1720926" y="4327139"/>
            <a:ext cx="729687" cy="246221"/>
          </a:xfrm>
          <a:prstGeom prst="rect">
            <a:avLst/>
          </a:prstGeom>
          <a:noFill/>
        </p:spPr>
        <p:txBody>
          <a:bodyPr wrap="none" rtlCol="0">
            <a:spAutoFit/>
          </a:bodyPr>
          <a:lstStyle/>
          <a:p>
            <a:r>
              <a:rPr lang="en-US" sz="1000" dirty="0"/>
              <a:t>Next Filter</a:t>
            </a:r>
          </a:p>
        </p:txBody>
      </p:sp>
      <p:sp>
        <p:nvSpPr>
          <p:cNvPr id="34" name="Rectangle 33">
            <a:extLst>
              <a:ext uri="{FF2B5EF4-FFF2-40B4-BE49-F238E27FC236}">
                <a16:creationId xmlns:a16="http://schemas.microsoft.com/office/drawing/2014/main" id="{EF445C27-D124-5744-B155-5F366D8CC6C5}"/>
              </a:ext>
            </a:extLst>
          </p:cNvPr>
          <p:cNvSpPr/>
          <p:nvPr/>
        </p:nvSpPr>
        <p:spPr>
          <a:xfrm>
            <a:off x="1403067" y="5515158"/>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FilterSecurityInterceptor</a:t>
            </a:r>
            <a:endParaRPr lang="en-US" dirty="0"/>
          </a:p>
        </p:txBody>
      </p:sp>
      <p:cxnSp>
        <p:nvCxnSpPr>
          <p:cNvPr id="35" name="Straight Arrow Connector 34">
            <a:extLst>
              <a:ext uri="{FF2B5EF4-FFF2-40B4-BE49-F238E27FC236}">
                <a16:creationId xmlns:a16="http://schemas.microsoft.com/office/drawing/2014/main" id="{63ADDCBA-0A1B-004D-931D-11DEC8BFBB7D}"/>
              </a:ext>
            </a:extLst>
          </p:cNvPr>
          <p:cNvCxnSpPr>
            <a:cxnSpLocks/>
          </p:cNvCxnSpPr>
          <p:nvPr/>
        </p:nvCxnSpPr>
        <p:spPr>
          <a:xfrm>
            <a:off x="1670201" y="5044259"/>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2831DA96-8A01-264F-9C39-2395F2E16524}"/>
              </a:ext>
            </a:extLst>
          </p:cNvPr>
          <p:cNvSpPr txBox="1"/>
          <p:nvPr/>
        </p:nvSpPr>
        <p:spPr>
          <a:xfrm>
            <a:off x="1720926" y="5204539"/>
            <a:ext cx="729687" cy="246221"/>
          </a:xfrm>
          <a:prstGeom prst="rect">
            <a:avLst/>
          </a:prstGeom>
          <a:noFill/>
        </p:spPr>
        <p:txBody>
          <a:bodyPr wrap="none" rtlCol="0">
            <a:spAutoFit/>
          </a:bodyPr>
          <a:lstStyle/>
          <a:p>
            <a:r>
              <a:rPr lang="en-US" sz="1000" dirty="0"/>
              <a:t>Next Filter</a:t>
            </a:r>
          </a:p>
        </p:txBody>
      </p:sp>
      <p:cxnSp>
        <p:nvCxnSpPr>
          <p:cNvPr id="44" name="Straight Arrow Connector 43">
            <a:extLst>
              <a:ext uri="{FF2B5EF4-FFF2-40B4-BE49-F238E27FC236}">
                <a16:creationId xmlns:a16="http://schemas.microsoft.com/office/drawing/2014/main" id="{3F2E75B1-E6D7-8B4F-9DB9-4332CB3767DE}"/>
              </a:ext>
            </a:extLst>
          </p:cNvPr>
          <p:cNvCxnSpPr/>
          <p:nvPr/>
        </p:nvCxnSpPr>
        <p:spPr>
          <a:xfrm flipV="1">
            <a:off x="4140485" y="5044259"/>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36DD496C-10BC-104E-A10F-0EC85E9198F2}"/>
              </a:ext>
            </a:extLst>
          </p:cNvPr>
          <p:cNvCxnSpPr/>
          <p:nvPr/>
        </p:nvCxnSpPr>
        <p:spPr>
          <a:xfrm flipV="1">
            <a:off x="4140485" y="4154860"/>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9AA38DE9-9C7D-2340-A3D4-5D1FFDE61E45}"/>
              </a:ext>
            </a:extLst>
          </p:cNvPr>
          <p:cNvCxnSpPr/>
          <p:nvPr/>
        </p:nvCxnSpPr>
        <p:spPr>
          <a:xfrm flipV="1">
            <a:off x="4140485" y="3262724"/>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31B69AEC-10B4-DD45-8100-DAD3CB95680B}"/>
              </a:ext>
            </a:extLst>
          </p:cNvPr>
          <p:cNvCxnSpPr/>
          <p:nvPr/>
        </p:nvCxnSpPr>
        <p:spPr>
          <a:xfrm flipV="1">
            <a:off x="4140485" y="2381896"/>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7010FA62-2F1A-944E-9E59-0388D7FC2206}"/>
              </a:ext>
            </a:extLst>
          </p:cNvPr>
          <p:cNvCxnSpPr/>
          <p:nvPr/>
        </p:nvCxnSpPr>
        <p:spPr>
          <a:xfrm flipV="1">
            <a:off x="4140485" y="1489753"/>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0" name="TextBox 49">
            <a:extLst>
              <a:ext uri="{FF2B5EF4-FFF2-40B4-BE49-F238E27FC236}">
                <a16:creationId xmlns:a16="http://schemas.microsoft.com/office/drawing/2014/main" id="{F212125C-1F23-B24B-8A46-CB3C17668C40}"/>
              </a:ext>
            </a:extLst>
          </p:cNvPr>
          <p:cNvSpPr txBox="1"/>
          <p:nvPr/>
        </p:nvSpPr>
        <p:spPr>
          <a:xfrm>
            <a:off x="4145189" y="5190587"/>
            <a:ext cx="723275" cy="246221"/>
          </a:xfrm>
          <a:prstGeom prst="rect">
            <a:avLst/>
          </a:prstGeom>
          <a:noFill/>
        </p:spPr>
        <p:txBody>
          <a:bodyPr wrap="none" rtlCol="0">
            <a:spAutoFit/>
          </a:bodyPr>
          <a:lstStyle/>
          <a:p>
            <a:r>
              <a:rPr lang="en-US" sz="1000" dirty="0"/>
              <a:t>Hand over</a:t>
            </a:r>
          </a:p>
        </p:txBody>
      </p:sp>
      <p:sp>
        <p:nvSpPr>
          <p:cNvPr id="51" name="TextBox 50">
            <a:extLst>
              <a:ext uri="{FF2B5EF4-FFF2-40B4-BE49-F238E27FC236}">
                <a16:creationId xmlns:a16="http://schemas.microsoft.com/office/drawing/2014/main" id="{D5E40564-08A0-A943-AF77-D625FE47C15A}"/>
              </a:ext>
            </a:extLst>
          </p:cNvPr>
          <p:cNvSpPr txBox="1"/>
          <p:nvPr/>
        </p:nvSpPr>
        <p:spPr>
          <a:xfrm>
            <a:off x="4117540" y="4295284"/>
            <a:ext cx="723275" cy="246221"/>
          </a:xfrm>
          <a:prstGeom prst="rect">
            <a:avLst/>
          </a:prstGeom>
          <a:noFill/>
        </p:spPr>
        <p:txBody>
          <a:bodyPr wrap="none" rtlCol="0">
            <a:spAutoFit/>
          </a:bodyPr>
          <a:lstStyle/>
          <a:p>
            <a:r>
              <a:rPr lang="en-US" sz="1000" dirty="0"/>
              <a:t>Hand over</a:t>
            </a:r>
          </a:p>
        </p:txBody>
      </p:sp>
      <p:sp>
        <p:nvSpPr>
          <p:cNvPr id="52" name="TextBox 51">
            <a:extLst>
              <a:ext uri="{FF2B5EF4-FFF2-40B4-BE49-F238E27FC236}">
                <a16:creationId xmlns:a16="http://schemas.microsoft.com/office/drawing/2014/main" id="{A0831D28-6FEF-D049-A1FE-AF685A4F6B6A}"/>
              </a:ext>
            </a:extLst>
          </p:cNvPr>
          <p:cNvSpPr txBox="1"/>
          <p:nvPr/>
        </p:nvSpPr>
        <p:spPr>
          <a:xfrm>
            <a:off x="4146876" y="3387910"/>
            <a:ext cx="723275" cy="246221"/>
          </a:xfrm>
          <a:prstGeom prst="rect">
            <a:avLst/>
          </a:prstGeom>
          <a:noFill/>
        </p:spPr>
        <p:txBody>
          <a:bodyPr wrap="none" rtlCol="0">
            <a:spAutoFit/>
          </a:bodyPr>
          <a:lstStyle/>
          <a:p>
            <a:r>
              <a:rPr lang="en-US" sz="1000" dirty="0"/>
              <a:t>Hand over</a:t>
            </a:r>
          </a:p>
        </p:txBody>
      </p:sp>
      <p:sp>
        <p:nvSpPr>
          <p:cNvPr id="53" name="TextBox 52">
            <a:extLst>
              <a:ext uri="{FF2B5EF4-FFF2-40B4-BE49-F238E27FC236}">
                <a16:creationId xmlns:a16="http://schemas.microsoft.com/office/drawing/2014/main" id="{16E9CB88-7C92-9E4E-88E1-48C410B65E8E}"/>
              </a:ext>
            </a:extLst>
          </p:cNvPr>
          <p:cNvSpPr txBox="1"/>
          <p:nvPr/>
        </p:nvSpPr>
        <p:spPr>
          <a:xfrm>
            <a:off x="4140485" y="2522320"/>
            <a:ext cx="723275" cy="246221"/>
          </a:xfrm>
          <a:prstGeom prst="rect">
            <a:avLst/>
          </a:prstGeom>
          <a:noFill/>
        </p:spPr>
        <p:txBody>
          <a:bodyPr wrap="none" rtlCol="0">
            <a:spAutoFit/>
          </a:bodyPr>
          <a:lstStyle/>
          <a:p>
            <a:r>
              <a:rPr lang="en-US" sz="1000" dirty="0"/>
              <a:t>Hand over</a:t>
            </a:r>
          </a:p>
        </p:txBody>
      </p:sp>
      <p:sp>
        <p:nvSpPr>
          <p:cNvPr id="54" name="TextBox 53">
            <a:extLst>
              <a:ext uri="{FF2B5EF4-FFF2-40B4-BE49-F238E27FC236}">
                <a16:creationId xmlns:a16="http://schemas.microsoft.com/office/drawing/2014/main" id="{D808C5BD-827C-F54F-9CEE-C604864C891F}"/>
              </a:ext>
            </a:extLst>
          </p:cNvPr>
          <p:cNvSpPr txBox="1"/>
          <p:nvPr/>
        </p:nvSpPr>
        <p:spPr>
          <a:xfrm>
            <a:off x="4140484" y="1646721"/>
            <a:ext cx="723275" cy="246221"/>
          </a:xfrm>
          <a:prstGeom prst="rect">
            <a:avLst/>
          </a:prstGeom>
          <a:noFill/>
        </p:spPr>
        <p:txBody>
          <a:bodyPr wrap="none" rtlCol="0">
            <a:spAutoFit/>
          </a:bodyPr>
          <a:lstStyle/>
          <a:p>
            <a:r>
              <a:rPr lang="en-US" sz="1000" dirty="0"/>
              <a:t>Hand over</a:t>
            </a:r>
          </a:p>
        </p:txBody>
      </p:sp>
      <p:sp>
        <p:nvSpPr>
          <p:cNvPr id="66" name="TextBox 65">
            <a:extLst>
              <a:ext uri="{FF2B5EF4-FFF2-40B4-BE49-F238E27FC236}">
                <a16:creationId xmlns:a16="http://schemas.microsoft.com/office/drawing/2014/main" id="{6A27C370-B78B-2F45-8DB6-DFF94CC883E7}"/>
              </a:ext>
            </a:extLst>
          </p:cNvPr>
          <p:cNvSpPr txBox="1"/>
          <p:nvPr/>
        </p:nvSpPr>
        <p:spPr>
          <a:xfrm>
            <a:off x="4806597" y="1097623"/>
            <a:ext cx="519694" cy="246221"/>
          </a:xfrm>
          <a:prstGeom prst="rect">
            <a:avLst/>
          </a:prstGeom>
          <a:noFill/>
        </p:spPr>
        <p:txBody>
          <a:bodyPr wrap="none" rtlCol="0">
            <a:spAutoFit/>
          </a:bodyPr>
          <a:lstStyle/>
          <a:p>
            <a:r>
              <a:rPr lang="en-US" sz="1000" dirty="0"/>
              <a:t>empty</a:t>
            </a:r>
          </a:p>
        </p:txBody>
      </p:sp>
      <p:sp>
        <p:nvSpPr>
          <p:cNvPr id="68" name="Rectangle 67">
            <a:extLst>
              <a:ext uri="{FF2B5EF4-FFF2-40B4-BE49-F238E27FC236}">
                <a16:creationId xmlns:a16="http://schemas.microsoft.com/office/drawing/2014/main" id="{6EAFCD7C-E1EC-B44E-9E88-59EF5DBC0E3A}"/>
              </a:ext>
            </a:extLst>
          </p:cNvPr>
          <p:cNvSpPr/>
          <p:nvPr/>
        </p:nvSpPr>
        <p:spPr>
          <a:xfrm>
            <a:off x="5848683" y="2849374"/>
            <a:ext cx="3354252" cy="391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AuthenticationManager</a:t>
            </a:r>
            <a:endParaRPr lang="en-US" dirty="0"/>
          </a:p>
        </p:txBody>
      </p:sp>
      <p:cxnSp>
        <p:nvCxnSpPr>
          <p:cNvPr id="69" name="Straight Arrow Connector 68">
            <a:extLst>
              <a:ext uri="{FF2B5EF4-FFF2-40B4-BE49-F238E27FC236}">
                <a16:creationId xmlns:a16="http://schemas.microsoft.com/office/drawing/2014/main" id="{FCC2FA05-342E-F043-8562-384CF2FF4DFE}"/>
              </a:ext>
            </a:extLst>
          </p:cNvPr>
          <p:cNvCxnSpPr>
            <a:cxnSpLocks/>
            <a:endCxn id="68" idx="1"/>
          </p:cNvCxnSpPr>
          <p:nvPr/>
        </p:nvCxnSpPr>
        <p:spPr>
          <a:xfrm flipV="1">
            <a:off x="4644016" y="3045112"/>
            <a:ext cx="1204667" cy="83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0" name="TextBox 69">
            <a:extLst>
              <a:ext uri="{FF2B5EF4-FFF2-40B4-BE49-F238E27FC236}">
                <a16:creationId xmlns:a16="http://schemas.microsoft.com/office/drawing/2014/main" id="{B46CF009-DC8E-F443-A384-879FED8DBAE5}"/>
              </a:ext>
            </a:extLst>
          </p:cNvPr>
          <p:cNvSpPr txBox="1"/>
          <p:nvPr/>
        </p:nvSpPr>
        <p:spPr>
          <a:xfrm>
            <a:off x="4806597" y="3040624"/>
            <a:ext cx="992579" cy="246221"/>
          </a:xfrm>
          <a:prstGeom prst="rect">
            <a:avLst/>
          </a:prstGeom>
          <a:noFill/>
        </p:spPr>
        <p:txBody>
          <a:bodyPr wrap="none" rtlCol="0">
            <a:spAutoFit/>
          </a:bodyPr>
          <a:lstStyle/>
          <a:p>
            <a:r>
              <a:rPr lang="en-US" sz="1000" dirty="0"/>
              <a:t>&lt;=Auth Success</a:t>
            </a:r>
          </a:p>
        </p:txBody>
      </p:sp>
      <p:sp>
        <p:nvSpPr>
          <p:cNvPr id="71" name="TextBox 70">
            <a:extLst>
              <a:ext uri="{FF2B5EF4-FFF2-40B4-BE49-F238E27FC236}">
                <a16:creationId xmlns:a16="http://schemas.microsoft.com/office/drawing/2014/main" id="{F51E4A31-3481-924A-8463-A0842579907B}"/>
              </a:ext>
            </a:extLst>
          </p:cNvPr>
          <p:cNvSpPr txBox="1"/>
          <p:nvPr/>
        </p:nvSpPr>
        <p:spPr>
          <a:xfrm>
            <a:off x="4608033" y="2811727"/>
            <a:ext cx="1282723" cy="246221"/>
          </a:xfrm>
          <a:prstGeom prst="rect">
            <a:avLst/>
          </a:prstGeom>
          <a:noFill/>
        </p:spPr>
        <p:txBody>
          <a:bodyPr wrap="none" rtlCol="0">
            <a:spAutoFit/>
          </a:bodyPr>
          <a:lstStyle/>
          <a:p>
            <a:r>
              <a:rPr lang="en-US" sz="1000" dirty="0"/>
              <a:t>Create </a:t>
            </a:r>
            <a:r>
              <a:rPr lang="en-US" sz="1000" dirty="0" err="1"/>
              <a:t>Authentiation</a:t>
            </a:r>
            <a:endParaRPr lang="en-US" sz="1000" dirty="0"/>
          </a:p>
        </p:txBody>
      </p:sp>
      <p:cxnSp>
        <p:nvCxnSpPr>
          <p:cNvPr id="73" name="Straight Arrow Connector 72">
            <a:extLst>
              <a:ext uri="{FF2B5EF4-FFF2-40B4-BE49-F238E27FC236}">
                <a16:creationId xmlns:a16="http://schemas.microsoft.com/office/drawing/2014/main" id="{5920A40E-7CF9-6C41-B8EC-4C8BD722FA3F}"/>
              </a:ext>
            </a:extLst>
          </p:cNvPr>
          <p:cNvCxnSpPr>
            <a:cxnSpLocks/>
          </p:cNvCxnSpPr>
          <p:nvPr/>
        </p:nvCxnSpPr>
        <p:spPr>
          <a:xfrm>
            <a:off x="10191964" y="3671125"/>
            <a:ext cx="0" cy="27877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6" name="Elbow Connector 15">
            <a:extLst>
              <a:ext uri="{FF2B5EF4-FFF2-40B4-BE49-F238E27FC236}">
                <a16:creationId xmlns:a16="http://schemas.microsoft.com/office/drawing/2014/main" id="{6540B9A8-D5C2-0245-94F2-D38E9456D170}"/>
              </a:ext>
            </a:extLst>
          </p:cNvPr>
          <p:cNvCxnSpPr>
            <a:stCxn id="68" idx="3"/>
          </p:cNvCxnSpPr>
          <p:nvPr/>
        </p:nvCxnSpPr>
        <p:spPr>
          <a:xfrm>
            <a:off x="9202935" y="3045112"/>
            <a:ext cx="989029" cy="241733"/>
          </a:xfrm>
          <a:prstGeom prst="bentConnector3">
            <a:avLst>
              <a:gd name="adj1" fmla="val 99863"/>
            </a:avLst>
          </a:prstGeom>
          <a:ln>
            <a:tailEnd type="triangle"/>
          </a:ln>
        </p:spPr>
        <p:style>
          <a:lnRef idx="3">
            <a:schemeClr val="accent1"/>
          </a:lnRef>
          <a:fillRef idx="0">
            <a:schemeClr val="accent1"/>
          </a:fillRef>
          <a:effectRef idx="2">
            <a:schemeClr val="accent1"/>
          </a:effectRef>
          <a:fontRef idx="minor">
            <a:schemeClr val="tx1"/>
          </a:fontRef>
        </p:style>
      </p:cxnSp>
      <p:sp>
        <p:nvSpPr>
          <p:cNvPr id="74" name="TextBox 73">
            <a:extLst>
              <a:ext uri="{FF2B5EF4-FFF2-40B4-BE49-F238E27FC236}">
                <a16:creationId xmlns:a16="http://schemas.microsoft.com/office/drawing/2014/main" id="{EC83AB0B-7FFD-A14D-9FC6-E611F176644F}"/>
              </a:ext>
            </a:extLst>
          </p:cNvPr>
          <p:cNvSpPr txBox="1"/>
          <p:nvPr/>
        </p:nvSpPr>
        <p:spPr>
          <a:xfrm>
            <a:off x="9333908" y="2811727"/>
            <a:ext cx="638316" cy="246221"/>
          </a:xfrm>
          <a:prstGeom prst="rect">
            <a:avLst/>
          </a:prstGeom>
          <a:noFill/>
        </p:spPr>
        <p:txBody>
          <a:bodyPr wrap="none" rtlCol="0">
            <a:spAutoFit/>
          </a:bodyPr>
          <a:lstStyle/>
          <a:p>
            <a:r>
              <a:rPr lang="en-US" sz="1000" dirty="0"/>
              <a:t>delegate</a:t>
            </a:r>
          </a:p>
        </p:txBody>
      </p:sp>
      <p:sp>
        <p:nvSpPr>
          <p:cNvPr id="75" name="Rectangle 74">
            <a:extLst>
              <a:ext uri="{FF2B5EF4-FFF2-40B4-BE49-F238E27FC236}">
                <a16:creationId xmlns:a16="http://schemas.microsoft.com/office/drawing/2014/main" id="{1059BD2F-BCA1-BD4C-A5B0-82F6D059E273}"/>
              </a:ext>
            </a:extLst>
          </p:cNvPr>
          <p:cNvSpPr/>
          <p:nvPr/>
        </p:nvSpPr>
        <p:spPr>
          <a:xfrm>
            <a:off x="8514838" y="3279649"/>
            <a:ext cx="3354252" cy="391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AuthenticationProvider</a:t>
            </a:r>
            <a:endParaRPr lang="en-US" dirty="0"/>
          </a:p>
        </p:txBody>
      </p:sp>
      <p:sp>
        <p:nvSpPr>
          <p:cNvPr id="76" name="Rectangle 75">
            <a:extLst>
              <a:ext uri="{FF2B5EF4-FFF2-40B4-BE49-F238E27FC236}">
                <a16:creationId xmlns:a16="http://schemas.microsoft.com/office/drawing/2014/main" id="{1862B31B-4DD9-F04C-B7BB-F49BBA381D13}"/>
              </a:ext>
            </a:extLst>
          </p:cNvPr>
          <p:cNvSpPr/>
          <p:nvPr/>
        </p:nvSpPr>
        <p:spPr>
          <a:xfrm>
            <a:off x="8514838" y="3957737"/>
            <a:ext cx="3354252" cy="391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UserDetailsService</a:t>
            </a:r>
            <a:endParaRPr lang="en-US" dirty="0"/>
          </a:p>
        </p:txBody>
      </p:sp>
      <p:cxnSp>
        <p:nvCxnSpPr>
          <p:cNvPr id="41" name="Elbow Connector 40">
            <a:extLst>
              <a:ext uri="{FF2B5EF4-FFF2-40B4-BE49-F238E27FC236}">
                <a16:creationId xmlns:a16="http://schemas.microsoft.com/office/drawing/2014/main" id="{DFE18AE0-49AD-6E4B-A1AC-85D58B58B0DA}"/>
              </a:ext>
            </a:extLst>
          </p:cNvPr>
          <p:cNvCxnSpPr>
            <a:cxnSpLocks/>
            <a:endCxn id="85" idx="1"/>
          </p:cNvCxnSpPr>
          <p:nvPr/>
        </p:nvCxnSpPr>
        <p:spPr>
          <a:xfrm rot="5400000">
            <a:off x="7511861" y="4978770"/>
            <a:ext cx="1875463" cy="153322"/>
          </a:xfrm>
          <a:prstGeom prst="bentConnector4">
            <a:avLst>
              <a:gd name="adj1" fmla="val 5339"/>
              <a:gd name="adj2" fmla="val 463531"/>
            </a:avLst>
          </a:prstGeom>
          <a:ln>
            <a:tailEnd type="triangle"/>
          </a:ln>
        </p:spPr>
        <p:style>
          <a:lnRef idx="3">
            <a:schemeClr val="accent1"/>
          </a:lnRef>
          <a:fillRef idx="0">
            <a:schemeClr val="accent1"/>
          </a:fillRef>
          <a:effectRef idx="2">
            <a:schemeClr val="accent1"/>
          </a:effectRef>
          <a:fontRef idx="minor">
            <a:schemeClr val="tx1"/>
          </a:fontRef>
        </p:style>
      </p:cxnSp>
      <p:sp>
        <p:nvSpPr>
          <p:cNvPr id="81" name="TextBox 80">
            <a:extLst>
              <a:ext uri="{FF2B5EF4-FFF2-40B4-BE49-F238E27FC236}">
                <a16:creationId xmlns:a16="http://schemas.microsoft.com/office/drawing/2014/main" id="{687D49CD-99B1-8142-8AE5-D31ABC0224D3}"/>
              </a:ext>
            </a:extLst>
          </p:cNvPr>
          <p:cNvSpPr txBox="1"/>
          <p:nvPr/>
        </p:nvSpPr>
        <p:spPr>
          <a:xfrm>
            <a:off x="7897520" y="5167837"/>
            <a:ext cx="415498" cy="246221"/>
          </a:xfrm>
          <a:prstGeom prst="rect">
            <a:avLst/>
          </a:prstGeom>
          <a:noFill/>
        </p:spPr>
        <p:txBody>
          <a:bodyPr wrap="none" rtlCol="0">
            <a:spAutoFit/>
          </a:bodyPr>
          <a:lstStyle/>
          <a:p>
            <a:r>
              <a:rPr lang="en-US" sz="1000" dirty="0"/>
              <a:t>uses</a:t>
            </a:r>
          </a:p>
        </p:txBody>
      </p:sp>
      <p:sp>
        <p:nvSpPr>
          <p:cNvPr id="83" name="Rectangle 82">
            <a:extLst>
              <a:ext uri="{FF2B5EF4-FFF2-40B4-BE49-F238E27FC236}">
                <a16:creationId xmlns:a16="http://schemas.microsoft.com/office/drawing/2014/main" id="{2C71B67D-A0D7-0E41-86AA-93544C73788E}"/>
              </a:ext>
            </a:extLst>
          </p:cNvPr>
          <p:cNvSpPr/>
          <p:nvPr/>
        </p:nvSpPr>
        <p:spPr>
          <a:xfrm>
            <a:off x="8372931" y="4583749"/>
            <a:ext cx="3354252" cy="391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InMemoryUserDetailsManager</a:t>
            </a:r>
            <a:endParaRPr lang="en-US" dirty="0"/>
          </a:p>
        </p:txBody>
      </p:sp>
      <p:sp>
        <p:nvSpPr>
          <p:cNvPr id="84" name="Rectangle 83">
            <a:extLst>
              <a:ext uri="{FF2B5EF4-FFF2-40B4-BE49-F238E27FC236}">
                <a16:creationId xmlns:a16="http://schemas.microsoft.com/office/drawing/2014/main" id="{828666D2-EA10-7742-81CF-C4FA012B2188}"/>
              </a:ext>
            </a:extLst>
          </p:cNvPr>
          <p:cNvSpPr/>
          <p:nvPr/>
        </p:nvSpPr>
        <p:spPr>
          <a:xfrm>
            <a:off x="8372931" y="5190587"/>
            <a:ext cx="3354252" cy="391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JdbcUserDetailsManager</a:t>
            </a:r>
            <a:endParaRPr lang="en-US" dirty="0"/>
          </a:p>
        </p:txBody>
      </p:sp>
      <p:sp>
        <p:nvSpPr>
          <p:cNvPr id="85" name="Rectangle 84">
            <a:extLst>
              <a:ext uri="{FF2B5EF4-FFF2-40B4-BE49-F238E27FC236}">
                <a16:creationId xmlns:a16="http://schemas.microsoft.com/office/drawing/2014/main" id="{E89466C1-D336-EC4C-A3FB-BCC3F031EBCA}"/>
              </a:ext>
            </a:extLst>
          </p:cNvPr>
          <p:cNvSpPr/>
          <p:nvPr/>
        </p:nvSpPr>
        <p:spPr>
          <a:xfrm>
            <a:off x="8372931" y="5797425"/>
            <a:ext cx="3354252" cy="391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LdapUserDetailsManager</a:t>
            </a:r>
            <a:endParaRPr lang="en-US" dirty="0"/>
          </a:p>
        </p:txBody>
      </p:sp>
      <p:cxnSp>
        <p:nvCxnSpPr>
          <p:cNvPr id="91" name="Straight Arrow Connector 90">
            <a:extLst>
              <a:ext uri="{FF2B5EF4-FFF2-40B4-BE49-F238E27FC236}">
                <a16:creationId xmlns:a16="http://schemas.microsoft.com/office/drawing/2014/main" id="{54332422-9CF7-9C4C-96AA-DDFAFA60113C}"/>
              </a:ext>
            </a:extLst>
          </p:cNvPr>
          <p:cNvCxnSpPr>
            <a:cxnSpLocks/>
          </p:cNvCxnSpPr>
          <p:nvPr/>
        </p:nvCxnSpPr>
        <p:spPr>
          <a:xfrm>
            <a:off x="7822702" y="4852101"/>
            <a:ext cx="565137"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68FC83DF-C2CA-A549-9301-BEDA8E8472F3}"/>
              </a:ext>
            </a:extLst>
          </p:cNvPr>
          <p:cNvCxnSpPr>
            <a:cxnSpLocks/>
          </p:cNvCxnSpPr>
          <p:nvPr/>
        </p:nvCxnSpPr>
        <p:spPr>
          <a:xfrm>
            <a:off x="7822701" y="5414058"/>
            <a:ext cx="565137"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D569D69D-BE49-E743-B3ED-14274E6B8ED1}"/>
              </a:ext>
            </a:extLst>
          </p:cNvPr>
          <p:cNvSpPr txBox="1"/>
          <p:nvPr/>
        </p:nvSpPr>
        <p:spPr>
          <a:xfrm>
            <a:off x="7946024" y="5793725"/>
            <a:ext cx="415498" cy="246221"/>
          </a:xfrm>
          <a:prstGeom prst="rect">
            <a:avLst/>
          </a:prstGeom>
          <a:noFill/>
        </p:spPr>
        <p:txBody>
          <a:bodyPr wrap="none" rtlCol="0">
            <a:spAutoFit/>
          </a:bodyPr>
          <a:lstStyle/>
          <a:p>
            <a:r>
              <a:rPr lang="en-US" sz="1000" dirty="0"/>
              <a:t>uses</a:t>
            </a:r>
          </a:p>
        </p:txBody>
      </p:sp>
      <p:sp>
        <p:nvSpPr>
          <p:cNvPr id="96" name="TextBox 95">
            <a:extLst>
              <a:ext uri="{FF2B5EF4-FFF2-40B4-BE49-F238E27FC236}">
                <a16:creationId xmlns:a16="http://schemas.microsoft.com/office/drawing/2014/main" id="{521730BC-71A2-5040-8C79-291C5FD4A30F}"/>
              </a:ext>
            </a:extLst>
          </p:cNvPr>
          <p:cNvSpPr txBox="1"/>
          <p:nvPr/>
        </p:nvSpPr>
        <p:spPr>
          <a:xfrm>
            <a:off x="7901108" y="4634330"/>
            <a:ext cx="415498" cy="246221"/>
          </a:xfrm>
          <a:prstGeom prst="rect">
            <a:avLst/>
          </a:prstGeom>
          <a:noFill/>
        </p:spPr>
        <p:txBody>
          <a:bodyPr wrap="none" rtlCol="0">
            <a:spAutoFit/>
          </a:bodyPr>
          <a:lstStyle/>
          <a:p>
            <a:r>
              <a:rPr lang="en-US" sz="1000" dirty="0"/>
              <a:t>uses</a:t>
            </a:r>
          </a:p>
        </p:txBody>
      </p:sp>
      <p:cxnSp>
        <p:nvCxnSpPr>
          <p:cNvPr id="97" name="Straight Arrow Connector 96">
            <a:extLst>
              <a:ext uri="{FF2B5EF4-FFF2-40B4-BE49-F238E27FC236}">
                <a16:creationId xmlns:a16="http://schemas.microsoft.com/office/drawing/2014/main" id="{228D93EF-1B58-F745-9BD8-BA6DCA778A46}"/>
              </a:ext>
            </a:extLst>
          </p:cNvPr>
          <p:cNvCxnSpPr>
            <a:cxnSpLocks/>
            <a:endCxn id="10" idx="2"/>
          </p:cNvCxnSpPr>
          <p:nvPr/>
        </p:nvCxnSpPr>
        <p:spPr>
          <a:xfrm flipV="1">
            <a:off x="4602662" y="1489750"/>
            <a:ext cx="1474760" cy="14020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 name="TextBox 99">
            <a:extLst>
              <a:ext uri="{FF2B5EF4-FFF2-40B4-BE49-F238E27FC236}">
                <a16:creationId xmlns:a16="http://schemas.microsoft.com/office/drawing/2014/main" id="{00448C0D-DF79-1C41-8CDD-BD34611E33BE}"/>
              </a:ext>
            </a:extLst>
          </p:cNvPr>
          <p:cNvSpPr txBox="1"/>
          <p:nvPr/>
        </p:nvSpPr>
        <p:spPr>
          <a:xfrm rot="18876731">
            <a:off x="4590295" y="1979468"/>
            <a:ext cx="1375698" cy="246221"/>
          </a:xfrm>
          <a:prstGeom prst="rect">
            <a:avLst/>
          </a:prstGeom>
          <a:noFill/>
        </p:spPr>
        <p:txBody>
          <a:bodyPr wrap="none" rtlCol="0">
            <a:spAutoFit/>
          </a:bodyPr>
          <a:lstStyle/>
          <a:p>
            <a:r>
              <a:rPr lang="en-US" sz="1000" dirty="0"/>
              <a:t>Update Authentication</a:t>
            </a:r>
          </a:p>
        </p:txBody>
      </p:sp>
      <p:sp>
        <p:nvSpPr>
          <p:cNvPr id="101" name="Rectangle 100">
            <a:extLst>
              <a:ext uri="{FF2B5EF4-FFF2-40B4-BE49-F238E27FC236}">
                <a16:creationId xmlns:a16="http://schemas.microsoft.com/office/drawing/2014/main" id="{1E4CE2D2-ACDB-0A4F-945D-F228093081BE}"/>
              </a:ext>
            </a:extLst>
          </p:cNvPr>
          <p:cNvSpPr/>
          <p:nvPr/>
        </p:nvSpPr>
        <p:spPr>
          <a:xfrm>
            <a:off x="5239818" y="96270"/>
            <a:ext cx="1675205" cy="391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Authentication</a:t>
            </a:r>
            <a:endParaRPr lang="en-US" dirty="0"/>
          </a:p>
        </p:txBody>
      </p:sp>
      <p:cxnSp>
        <p:nvCxnSpPr>
          <p:cNvPr id="102" name="Straight Arrow Connector 101">
            <a:extLst>
              <a:ext uri="{FF2B5EF4-FFF2-40B4-BE49-F238E27FC236}">
                <a16:creationId xmlns:a16="http://schemas.microsoft.com/office/drawing/2014/main" id="{C6D478CA-5FE0-974F-A495-CDCFA2F913D0}"/>
              </a:ext>
            </a:extLst>
          </p:cNvPr>
          <p:cNvCxnSpPr>
            <a:cxnSpLocks/>
            <a:stCxn id="10" idx="0"/>
            <a:endCxn id="101" idx="2"/>
          </p:cNvCxnSpPr>
          <p:nvPr/>
        </p:nvCxnSpPr>
        <p:spPr>
          <a:xfrm flipH="1" flipV="1">
            <a:off x="6077421" y="487746"/>
            <a:ext cx="1" cy="3125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5" name="Oval 104">
            <a:extLst>
              <a:ext uri="{FF2B5EF4-FFF2-40B4-BE49-F238E27FC236}">
                <a16:creationId xmlns:a16="http://schemas.microsoft.com/office/drawing/2014/main" id="{DF9D82DE-8D2B-404F-A574-77B614B704DE}"/>
              </a:ext>
            </a:extLst>
          </p:cNvPr>
          <p:cNvSpPr/>
          <p:nvPr/>
        </p:nvSpPr>
        <p:spPr>
          <a:xfrm>
            <a:off x="7619172" y="0"/>
            <a:ext cx="407058" cy="293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06" name="Oval 105">
            <a:extLst>
              <a:ext uri="{FF2B5EF4-FFF2-40B4-BE49-F238E27FC236}">
                <a16:creationId xmlns:a16="http://schemas.microsoft.com/office/drawing/2014/main" id="{27639E9B-9782-734C-A126-FACF6D8E84B4}"/>
              </a:ext>
            </a:extLst>
          </p:cNvPr>
          <p:cNvSpPr/>
          <p:nvPr/>
        </p:nvSpPr>
        <p:spPr>
          <a:xfrm>
            <a:off x="7317670" y="389404"/>
            <a:ext cx="407058" cy="293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08" name="Straight Arrow Connector 107">
            <a:extLst>
              <a:ext uri="{FF2B5EF4-FFF2-40B4-BE49-F238E27FC236}">
                <a16:creationId xmlns:a16="http://schemas.microsoft.com/office/drawing/2014/main" id="{3C992B1B-F3BC-BB45-B608-222323B1D9AF}"/>
              </a:ext>
            </a:extLst>
          </p:cNvPr>
          <p:cNvCxnSpPr>
            <a:cxnSpLocks/>
            <a:stCxn id="101" idx="3"/>
            <a:endCxn id="105" idx="2"/>
          </p:cNvCxnSpPr>
          <p:nvPr/>
        </p:nvCxnSpPr>
        <p:spPr>
          <a:xfrm flipV="1">
            <a:off x="6915023" y="146940"/>
            <a:ext cx="704149" cy="1450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a:extLst>
              <a:ext uri="{FF2B5EF4-FFF2-40B4-BE49-F238E27FC236}">
                <a16:creationId xmlns:a16="http://schemas.microsoft.com/office/drawing/2014/main" id="{8729F924-B871-1D4C-BEC9-90F46451AA51}"/>
              </a:ext>
            </a:extLst>
          </p:cNvPr>
          <p:cNvCxnSpPr>
            <a:cxnSpLocks/>
            <a:stCxn id="101" idx="3"/>
            <a:endCxn id="106" idx="2"/>
          </p:cNvCxnSpPr>
          <p:nvPr/>
        </p:nvCxnSpPr>
        <p:spPr>
          <a:xfrm>
            <a:off x="6915023" y="292008"/>
            <a:ext cx="402647" cy="2443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4" name="Oval 113">
            <a:extLst>
              <a:ext uri="{FF2B5EF4-FFF2-40B4-BE49-F238E27FC236}">
                <a16:creationId xmlns:a16="http://schemas.microsoft.com/office/drawing/2014/main" id="{6A7585B6-599B-AF4F-B69B-B9736F76DBE7}"/>
              </a:ext>
            </a:extLst>
          </p:cNvPr>
          <p:cNvSpPr/>
          <p:nvPr/>
        </p:nvSpPr>
        <p:spPr>
          <a:xfrm>
            <a:off x="6059081" y="1981119"/>
            <a:ext cx="1409985" cy="532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Thread Local</a:t>
            </a:r>
          </a:p>
        </p:txBody>
      </p:sp>
      <p:cxnSp>
        <p:nvCxnSpPr>
          <p:cNvPr id="115" name="Straight Arrow Connector 114">
            <a:extLst>
              <a:ext uri="{FF2B5EF4-FFF2-40B4-BE49-F238E27FC236}">
                <a16:creationId xmlns:a16="http://schemas.microsoft.com/office/drawing/2014/main" id="{FB6DA00C-2085-1742-BA46-4DE02561B7FD}"/>
              </a:ext>
            </a:extLst>
          </p:cNvPr>
          <p:cNvCxnSpPr>
            <a:cxnSpLocks/>
            <a:endCxn id="114" idx="0"/>
          </p:cNvCxnSpPr>
          <p:nvPr/>
        </p:nvCxnSpPr>
        <p:spPr>
          <a:xfrm>
            <a:off x="6387686" y="1496863"/>
            <a:ext cx="376388" cy="4842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0" name="TextBox 119">
            <a:extLst>
              <a:ext uri="{FF2B5EF4-FFF2-40B4-BE49-F238E27FC236}">
                <a16:creationId xmlns:a16="http://schemas.microsoft.com/office/drawing/2014/main" id="{D44E29DD-01E9-2246-9130-D83BB5E00BE2}"/>
              </a:ext>
            </a:extLst>
          </p:cNvPr>
          <p:cNvSpPr txBox="1"/>
          <p:nvPr/>
        </p:nvSpPr>
        <p:spPr>
          <a:xfrm>
            <a:off x="6121208" y="1799552"/>
            <a:ext cx="647934" cy="246221"/>
          </a:xfrm>
          <a:prstGeom prst="rect">
            <a:avLst/>
          </a:prstGeom>
          <a:noFill/>
        </p:spPr>
        <p:txBody>
          <a:bodyPr wrap="none" rtlCol="0">
            <a:spAutoFit/>
          </a:bodyPr>
          <a:lstStyle/>
          <a:p>
            <a:r>
              <a:rPr lang="en-US" sz="1000" dirty="0"/>
              <a:t>SC use in</a:t>
            </a:r>
          </a:p>
        </p:txBody>
      </p:sp>
      <p:sp>
        <p:nvSpPr>
          <p:cNvPr id="124" name="Oval 123">
            <a:extLst>
              <a:ext uri="{FF2B5EF4-FFF2-40B4-BE49-F238E27FC236}">
                <a16:creationId xmlns:a16="http://schemas.microsoft.com/office/drawing/2014/main" id="{E690832F-B3BD-484A-BC04-B640BA125EBB}"/>
              </a:ext>
            </a:extLst>
          </p:cNvPr>
          <p:cNvSpPr/>
          <p:nvPr/>
        </p:nvSpPr>
        <p:spPr>
          <a:xfrm>
            <a:off x="7573290" y="1957769"/>
            <a:ext cx="1409985" cy="532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a:t>
            </a:r>
          </a:p>
        </p:txBody>
      </p:sp>
      <p:cxnSp>
        <p:nvCxnSpPr>
          <p:cNvPr id="125" name="Straight Arrow Connector 124">
            <a:extLst>
              <a:ext uri="{FF2B5EF4-FFF2-40B4-BE49-F238E27FC236}">
                <a16:creationId xmlns:a16="http://schemas.microsoft.com/office/drawing/2014/main" id="{954D31FB-F918-B94E-AF2C-151267838355}"/>
              </a:ext>
            </a:extLst>
          </p:cNvPr>
          <p:cNvCxnSpPr>
            <a:cxnSpLocks/>
            <a:endCxn id="124" idx="0"/>
          </p:cNvCxnSpPr>
          <p:nvPr/>
        </p:nvCxnSpPr>
        <p:spPr>
          <a:xfrm>
            <a:off x="6915023" y="1496863"/>
            <a:ext cx="1363260" cy="4609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6" name="TextBox 125">
            <a:extLst>
              <a:ext uri="{FF2B5EF4-FFF2-40B4-BE49-F238E27FC236}">
                <a16:creationId xmlns:a16="http://schemas.microsoft.com/office/drawing/2014/main" id="{0A285F3A-8282-F74C-866B-E05434F080F9}"/>
              </a:ext>
            </a:extLst>
          </p:cNvPr>
          <p:cNvSpPr txBox="1"/>
          <p:nvPr/>
        </p:nvSpPr>
        <p:spPr>
          <a:xfrm>
            <a:off x="7635417" y="1776202"/>
            <a:ext cx="647934" cy="246221"/>
          </a:xfrm>
          <a:prstGeom prst="rect">
            <a:avLst/>
          </a:prstGeom>
          <a:noFill/>
        </p:spPr>
        <p:txBody>
          <a:bodyPr wrap="none" rtlCol="0">
            <a:spAutoFit/>
          </a:bodyPr>
          <a:lstStyle/>
          <a:p>
            <a:r>
              <a:rPr lang="en-US" sz="1000" dirty="0"/>
              <a:t>SC use in</a:t>
            </a:r>
          </a:p>
        </p:txBody>
      </p:sp>
    </p:spTree>
    <p:extLst>
      <p:ext uri="{BB962C8B-B14F-4D97-AF65-F5344CB8AC3E}">
        <p14:creationId xmlns:p14="http://schemas.microsoft.com/office/powerpoint/2010/main" val="2603977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B10E57-75C8-884F-B23E-5C2A28E403B5}"/>
              </a:ext>
            </a:extLst>
          </p:cNvPr>
          <p:cNvSpPr txBox="1"/>
          <p:nvPr/>
        </p:nvSpPr>
        <p:spPr>
          <a:xfrm>
            <a:off x="3985448" y="102760"/>
            <a:ext cx="7529562" cy="369332"/>
          </a:xfrm>
          <a:prstGeom prst="rect">
            <a:avLst/>
          </a:prstGeom>
          <a:noFill/>
        </p:spPr>
        <p:txBody>
          <a:bodyPr wrap="none" rtlCol="0">
            <a:spAutoFit/>
          </a:bodyPr>
          <a:lstStyle/>
          <a:p>
            <a:r>
              <a:rPr lang="en-US" b="1" dirty="0"/>
              <a:t>Scenario4:</a:t>
            </a:r>
            <a:r>
              <a:rPr lang="en-US" dirty="0"/>
              <a:t> User is trying to hit secured resource after login with required roles</a:t>
            </a:r>
            <a:endParaRPr lang="en-US" b="1" dirty="0"/>
          </a:p>
        </p:txBody>
      </p:sp>
      <p:sp>
        <p:nvSpPr>
          <p:cNvPr id="5" name="Rectangle 4">
            <a:extLst>
              <a:ext uri="{FF2B5EF4-FFF2-40B4-BE49-F238E27FC236}">
                <a16:creationId xmlns:a16="http://schemas.microsoft.com/office/drawing/2014/main" id="{75A03505-4073-C448-A2E5-6844B4B4E3A2}"/>
              </a:ext>
            </a:extLst>
          </p:cNvPr>
          <p:cNvSpPr/>
          <p:nvPr/>
        </p:nvSpPr>
        <p:spPr>
          <a:xfrm>
            <a:off x="1407559" y="811659"/>
            <a:ext cx="3226086" cy="67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SecurityContextPersistenceFilter</a:t>
            </a:r>
            <a:endParaRPr lang="en-US" dirty="0"/>
          </a:p>
        </p:txBody>
      </p:sp>
      <p:cxnSp>
        <p:nvCxnSpPr>
          <p:cNvPr id="8" name="Straight Arrow Connector 7">
            <a:extLst>
              <a:ext uri="{FF2B5EF4-FFF2-40B4-BE49-F238E27FC236}">
                <a16:creationId xmlns:a16="http://schemas.microsoft.com/office/drawing/2014/main" id="{FF430B37-BF22-7D48-BE59-3959A5B6E5C7}"/>
              </a:ext>
            </a:extLst>
          </p:cNvPr>
          <p:cNvCxnSpPr>
            <a:stCxn id="5" idx="3"/>
          </p:cNvCxnSpPr>
          <p:nvPr/>
        </p:nvCxnSpPr>
        <p:spPr>
          <a:xfrm>
            <a:off x="4633645" y="1150706"/>
            <a:ext cx="606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BCBFBC8C-E810-B745-9340-D11C533F9D41}"/>
              </a:ext>
            </a:extLst>
          </p:cNvPr>
          <p:cNvSpPr/>
          <p:nvPr/>
        </p:nvSpPr>
        <p:spPr>
          <a:xfrm>
            <a:off x="5239819" y="800309"/>
            <a:ext cx="1675205" cy="68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SecurityContext</a:t>
            </a:r>
            <a:endParaRPr lang="en-US" dirty="0"/>
          </a:p>
        </p:txBody>
      </p:sp>
      <p:cxnSp>
        <p:nvCxnSpPr>
          <p:cNvPr id="11" name="Straight Arrow Connector 10">
            <a:extLst>
              <a:ext uri="{FF2B5EF4-FFF2-40B4-BE49-F238E27FC236}">
                <a16:creationId xmlns:a16="http://schemas.microsoft.com/office/drawing/2014/main" id="{BB699637-7070-B14C-85F8-DB73439E802F}"/>
              </a:ext>
            </a:extLst>
          </p:cNvPr>
          <p:cNvCxnSpPr/>
          <p:nvPr/>
        </p:nvCxnSpPr>
        <p:spPr>
          <a:xfrm>
            <a:off x="6915024" y="1150706"/>
            <a:ext cx="606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Rectangle 11">
            <a:extLst>
              <a:ext uri="{FF2B5EF4-FFF2-40B4-BE49-F238E27FC236}">
                <a16:creationId xmlns:a16="http://schemas.microsoft.com/office/drawing/2014/main" id="{65631763-0377-3646-8E19-619E1F0A3F0A}"/>
              </a:ext>
            </a:extLst>
          </p:cNvPr>
          <p:cNvSpPr/>
          <p:nvPr/>
        </p:nvSpPr>
        <p:spPr>
          <a:xfrm>
            <a:off x="7540550" y="800308"/>
            <a:ext cx="1675205" cy="68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SecurityContextHolder</a:t>
            </a:r>
            <a:endParaRPr lang="en-US" dirty="0"/>
          </a:p>
        </p:txBody>
      </p:sp>
      <p:sp>
        <p:nvSpPr>
          <p:cNvPr id="13" name="TextBox 12">
            <a:extLst>
              <a:ext uri="{FF2B5EF4-FFF2-40B4-BE49-F238E27FC236}">
                <a16:creationId xmlns:a16="http://schemas.microsoft.com/office/drawing/2014/main" id="{A3A234B6-9092-FE4A-BDA2-98E4B7C2A906}"/>
              </a:ext>
            </a:extLst>
          </p:cNvPr>
          <p:cNvSpPr txBox="1"/>
          <p:nvPr/>
        </p:nvSpPr>
        <p:spPr>
          <a:xfrm>
            <a:off x="4685019" y="934949"/>
            <a:ext cx="516488" cy="246221"/>
          </a:xfrm>
          <a:prstGeom prst="rect">
            <a:avLst/>
          </a:prstGeom>
          <a:noFill/>
        </p:spPr>
        <p:txBody>
          <a:bodyPr wrap="none" rtlCol="0">
            <a:spAutoFit/>
          </a:bodyPr>
          <a:lstStyle/>
          <a:p>
            <a:r>
              <a:rPr lang="en-US" sz="1000" dirty="0"/>
              <a:t>create</a:t>
            </a:r>
          </a:p>
        </p:txBody>
      </p:sp>
      <p:sp>
        <p:nvSpPr>
          <p:cNvPr id="14" name="TextBox 13">
            <a:extLst>
              <a:ext uri="{FF2B5EF4-FFF2-40B4-BE49-F238E27FC236}">
                <a16:creationId xmlns:a16="http://schemas.microsoft.com/office/drawing/2014/main" id="{28A57550-E759-E747-B98B-0C3479D981CE}"/>
              </a:ext>
            </a:extLst>
          </p:cNvPr>
          <p:cNvSpPr txBox="1"/>
          <p:nvPr/>
        </p:nvSpPr>
        <p:spPr>
          <a:xfrm>
            <a:off x="6891693" y="893493"/>
            <a:ext cx="681597" cy="246221"/>
          </a:xfrm>
          <a:prstGeom prst="rect">
            <a:avLst/>
          </a:prstGeom>
          <a:noFill/>
        </p:spPr>
        <p:txBody>
          <a:bodyPr wrap="none" rtlCol="0">
            <a:spAutoFit/>
          </a:bodyPr>
          <a:lstStyle/>
          <a:p>
            <a:r>
              <a:rPr lang="en-US" sz="1000" dirty="0"/>
              <a:t>handover</a:t>
            </a:r>
          </a:p>
        </p:txBody>
      </p:sp>
      <p:sp>
        <p:nvSpPr>
          <p:cNvPr id="15" name="Rectangle 14">
            <a:extLst>
              <a:ext uri="{FF2B5EF4-FFF2-40B4-BE49-F238E27FC236}">
                <a16:creationId xmlns:a16="http://schemas.microsoft.com/office/drawing/2014/main" id="{18FCE1F8-159B-324E-90EE-FA3C91712C57}"/>
              </a:ext>
            </a:extLst>
          </p:cNvPr>
          <p:cNvSpPr/>
          <p:nvPr/>
        </p:nvSpPr>
        <p:spPr>
          <a:xfrm>
            <a:off x="1407559" y="1960652"/>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LogoutFilter</a:t>
            </a:r>
            <a:endParaRPr lang="en-US" dirty="0"/>
          </a:p>
        </p:txBody>
      </p:sp>
      <p:cxnSp>
        <p:nvCxnSpPr>
          <p:cNvPr id="17" name="Straight Arrow Connector 16">
            <a:extLst>
              <a:ext uri="{FF2B5EF4-FFF2-40B4-BE49-F238E27FC236}">
                <a16:creationId xmlns:a16="http://schemas.microsoft.com/office/drawing/2014/main" id="{D363A03A-3574-C94A-8DD7-22B71B38B02D}"/>
              </a:ext>
            </a:extLst>
          </p:cNvPr>
          <p:cNvCxnSpPr>
            <a:cxnSpLocks/>
          </p:cNvCxnSpPr>
          <p:nvPr/>
        </p:nvCxnSpPr>
        <p:spPr>
          <a:xfrm>
            <a:off x="1674693" y="1489753"/>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CCF8F652-ADCA-194C-B1FF-073468975B76}"/>
              </a:ext>
            </a:extLst>
          </p:cNvPr>
          <p:cNvSpPr txBox="1"/>
          <p:nvPr/>
        </p:nvSpPr>
        <p:spPr>
          <a:xfrm>
            <a:off x="1720926" y="1653461"/>
            <a:ext cx="729687" cy="246221"/>
          </a:xfrm>
          <a:prstGeom prst="rect">
            <a:avLst/>
          </a:prstGeom>
          <a:noFill/>
        </p:spPr>
        <p:txBody>
          <a:bodyPr wrap="none" rtlCol="0">
            <a:spAutoFit/>
          </a:bodyPr>
          <a:lstStyle/>
          <a:p>
            <a:r>
              <a:rPr lang="en-US" sz="1000" dirty="0"/>
              <a:t>Next Filter</a:t>
            </a:r>
          </a:p>
        </p:txBody>
      </p:sp>
      <p:sp>
        <p:nvSpPr>
          <p:cNvPr id="19" name="Rectangle 18">
            <a:extLst>
              <a:ext uri="{FF2B5EF4-FFF2-40B4-BE49-F238E27FC236}">
                <a16:creationId xmlns:a16="http://schemas.microsoft.com/office/drawing/2014/main" id="{1AD7EF00-2BD4-2345-A333-5B8798BB9491}"/>
              </a:ext>
            </a:extLst>
          </p:cNvPr>
          <p:cNvSpPr/>
          <p:nvPr/>
        </p:nvSpPr>
        <p:spPr>
          <a:xfrm>
            <a:off x="1407559" y="2852795"/>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AuthenticationFilter</a:t>
            </a:r>
            <a:endParaRPr lang="en-US" dirty="0"/>
          </a:p>
        </p:txBody>
      </p:sp>
      <p:cxnSp>
        <p:nvCxnSpPr>
          <p:cNvPr id="20" name="Straight Arrow Connector 19">
            <a:extLst>
              <a:ext uri="{FF2B5EF4-FFF2-40B4-BE49-F238E27FC236}">
                <a16:creationId xmlns:a16="http://schemas.microsoft.com/office/drawing/2014/main" id="{D559F4EA-FE1D-E644-94E8-045923CA3C0D}"/>
              </a:ext>
            </a:extLst>
          </p:cNvPr>
          <p:cNvCxnSpPr>
            <a:cxnSpLocks/>
          </p:cNvCxnSpPr>
          <p:nvPr/>
        </p:nvCxnSpPr>
        <p:spPr>
          <a:xfrm>
            <a:off x="1674693" y="2381896"/>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4797B80E-A591-1443-B561-29A92D592843}"/>
              </a:ext>
            </a:extLst>
          </p:cNvPr>
          <p:cNvSpPr txBox="1"/>
          <p:nvPr/>
        </p:nvSpPr>
        <p:spPr>
          <a:xfrm>
            <a:off x="1720926" y="2545604"/>
            <a:ext cx="729687" cy="246221"/>
          </a:xfrm>
          <a:prstGeom prst="rect">
            <a:avLst/>
          </a:prstGeom>
          <a:noFill/>
        </p:spPr>
        <p:txBody>
          <a:bodyPr wrap="none" rtlCol="0">
            <a:spAutoFit/>
          </a:bodyPr>
          <a:lstStyle/>
          <a:p>
            <a:r>
              <a:rPr lang="en-US" sz="1000" dirty="0"/>
              <a:t>Next Filter</a:t>
            </a:r>
          </a:p>
        </p:txBody>
      </p:sp>
      <p:sp>
        <p:nvSpPr>
          <p:cNvPr id="22" name="Rectangle 21">
            <a:extLst>
              <a:ext uri="{FF2B5EF4-FFF2-40B4-BE49-F238E27FC236}">
                <a16:creationId xmlns:a16="http://schemas.microsoft.com/office/drawing/2014/main" id="{6CA75B42-4AB1-AC4D-826D-85D66DD63883}"/>
              </a:ext>
            </a:extLst>
          </p:cNvPr>
          <p:cNvSpPr/>
          <p:nvPr/>
        </p:nvSpPr>
        <p:spPr>
          <a:xfrm>
            <a:off x="1407559" y="3744931"/>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RememberMeFilter</a:t>
            </a:r>
            <a:endParaRPr lang="en-US" dirty="0"/>
          </a:p>
        </p:txBody>
      </p:sp>
      <p:cxnSp>
        <p:nvCxnSpPr>
          <p:cNvPr id="23" name="Straight Arrow Connector 22">
            <a:extLst>
              <a:ext uri="{FF2B5EF4-FFF2-40B4-BE49-F238E27FC236}">
                <a16:creationId xmlns:a16="http://schemas.microsoft.com/office/drawing/2014/main" id="{83B5ED2B-3FCD-2741-8D6F-0663C1599CE5}"/>
              </a:ext>
            </a:extLst>
          </p:cNvPr>
          <p:cNvCxnSpPr>
            <a:cxnSpLocks/>
          </p:cNvCxnSpPr>
          <p:nvPr/>
        </p:nvCxnSpPr>
        <p:spPr>
          <a:xfrm>
            <a:off x="1674693" y="3274032"/>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DA3C8D8C-F386-EF4F-A0C8-39C5B7C0EC14}"/>
              </a:ext>
            </a:extLst>
          </p:cNvPr>
          <p:cNvSpPr txBox="1"/>
          <p:nvPr/>
        </p:nvSpPr>
        <p:spPr>
          <a:xfrm>
            <a:off x="1720926" y="3437740"/>
            <a:ext cx="729687" cy="246221"/>
          </a:xfrm>
          <a:prstGeom prst="rect">
            <a:avLst/>
          </a:prstGeom>
          <a:noFill/>
        </p:spPr>
        <p:txBody>
          <a:bodyPr wrap="none" rtlCol="0">
            <a:spAutoFit/>
          </a:bodyPr>
          <a:lstStyle/>
          <a:p>
            <a:r>
              <a:rPr lang="en-US" sz="1000" dirty="0"/>
              <a:t>Next Filter</a:t>
            </a:r>
          </a:p>
        </p:txBody>
      </p:sp>
      <p:sp>
        <p:nvSpPr>
          <p:cNvPr id="25" name="Rectangle 24">
            <a:extLst>
              <a:ext uri="{FF2B5EF4-FFF2-40B4-BE49-F238E27FC236}">
                <a16:creationId xmlns:a16="http://schemas.microsoft.com/office/drawing/2014/main" id="{EB96AE04-E058-CB4B-8556-A551182EDBAE}"/>
              </a:ext>
            </a:extLst>
          </p:cNvPr>
          <p:cNvSpPr/>
          <p:nvPr/>
        </p:nvSpPr>
        <p:spPr>
          <a:xfrm>
            <a:off x="1407559" y="4634330"/>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ExceptionTranslationFilter</a:t>
            </a:r>
            <a:endParaRPr lang="en-US" dirty="0"/>
          </a:p>
        </p:txBody>
      </p:sp>
      <p:cxnSp>
        <p:nvCxnSpPr>
          <p:cNvPr id="26" name="Straight Arrow Connector 25">
            <a:extLst>
              <a:ext uri="{FF2B5EF4-FFF2-40B4-BE49-F238E27FC236}">
                <a16:creationId xmlns:a16="http://schemas.microsoft.com/office/drawing/2014/main" id="{0409BBCA-DF75-DC49-9745-790E4EAB11F0}"/>
              </a:ext>
            </a:extLst>
          </p:cNvPr>
          <p:cNvCxnSpPr>
            <a:cxnSpLocks/>
          </p:cNvCxnSpPr>
          <p:nvPr/>
        </p:nvCxnSpPr>
        <p:spPr>
          <a:xfrm>
            <a:off x="1674693" y="4163431"/>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58E107B0-29EE-C644-9BD4-44407BC0B622}"/>
              </a:ext>
            </a:extLst>
          </p:cNvPr>
          <p:cNvSpPr txBox="1"/>
          <p:nvPr/>
        </p:nvSpPr>
        <p:spPr>
          <a:xfrm>
            <a:off x="1720926" y="4327139"/>
            <a:ext cx="729687" cy="246221"/>
          </a:xfrm>
          <a:prstGeom prst="rect">
            <a:avLst/>
          </a:prstGeom>
          <a:noFill/>
        </p:spPr>
        <p:txBody>
          <a:bodyPr wrap="none" rtlCol="0">
            <a:spAutoFit/>
          </a:bodyPr>
          <a:lstStyle/>
          <a:p>
            <a:r>
              <a:rPr lang="en-US" sz="1000" dirty="0"/>
              <a:t>Next Filter</a:t>
            </a:r>
          </a:p>
        </p:txBody>
      </p:sp>
      <p:sp>
        <p:nvSpPr>
          <p:cNvPr id="34" name="Rectangle 33">
            <a:extLst>
              <a:ext uri="{FF2B5EF4-FFF2-40B4-BE49-F238E27FC236}">
                <a16:creationId xmlns:a16="http://schemas.microsoft.com/office/drawing/2014/main" id="{EF445C27-D124-5744-B155-5F366D8CC6C5}"/>
              </a:ext>
            </a:extLst>
          </p:cNvPr>
          <p:cNvSpPr/>
          <p:nvPr/>
        </p:nvSpPr>
        <p:spPr>
          <a:xfrm>
            <a:off x="1403067" y="5515158"/>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FilterSecurityInterceptor</a:t>
            </a:r>
            <a:endParaRPr lang="en-US" dirty="0"/>
          </a:p>
        </p:txBody>
      </p:sp>
      <p:cxnSp>
        <p:nvCxnSpPr>
          <p:cNvPr id="35" name="Straight Arrow Connector 34">
            <a:extLst>
              <a:ext uri="{FF2B5EF4-FFF2-40B4-BE49-F238E27FC236}">
                <a16:creationId xmlns:a16="http://schemas.microsoft.com/office/drawing/2014/main" id="{63ADDCBA-0A1B-004D-931D-11DEC8BFBB7D}"/>
              </a:ext>
            </a:extLst>
          </p:cNvPr>
          <p:cNvCxnSpPr>
            <a:cxnSpLocks/>
          </p:cNvCxnSpPr>
          <p:nvPr/>
        </p:nvCxnSpPr>
        <p:spPr>
          <a:xfrm>
            <a:off x="1670201" y="5044259"/>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2831DA96-8A01-264F-9C39-2395F2E16524}"/>
              </a:ext>
            </a:extLst>
          </p:cNvPr>
          <p:cNvSpPr txBox="1"/>
          <p:nvPr/>
        </p:nvSpPr>
        <p:spPr>
          <a:xfrm>
            <a:off x="1720926" y="5204539"/>
            <a:ext cx="729687" cy="246221"/>
          </a:xfrm>
          <a:prstGeom prst="rect">
            <a:avLst/>
          </a:prstGeom>
          <a:noFill/>
        </p:spPr>
        <p:txBody>
          <a:bodyPr wrap="none" rtlCol="0">
            <a:spAutoFit/>
          </a:bodyPr>
          <a:lstStyle/>
          <a:p>
            <a:r>
              <a:rPr lang="en-US" sz="1000" dirty="0"/>
              <a:t>Next Filter</a:t>
            </a:r>
          </a:p>
        </p:txBody>
      </p:sp>
      <p:cxnSp>
        <p:nvCxnSpPr>
          <p:cNvPr id="44" name="Straight Arrow Connector 43">
            <a:extLst>
              <a:ext uri="{FF2B5EF4-FFF2-40B4-BE49-F238E27FC236}">
                <a16:creationId xmlns:a16="http://schemas.microsoft.com/office/drawing/2014/main" id="{3F2E75B1-E6D7-8B4F-9DB9-4332CB3767DE}"/>
              </a:ext>
            </a:extLst>
          </p:cNvPr>
          <p:cNvCxnSpPr/>
          <p:nvPr/>
        </p:nvCxnSpPr>
        <p:spPr>
          <a:xfrm flipV="1">
            <a:off x="4140485" y="5044259"/>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36DD496C-10BC-104E-A10F-0EC85E9198F2}"/>
              </a:ext>
            </a:extLst>
          </p:cNvPr>
          <p:cNvCxnSpPr/>
          <p:nvPr/>
        </p:nvCxnSpPr>
        <p:spPr>
          <a:xfrm flipV="1">
            <a:off x="4140485" y="4154860"/>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9AA38DE9-9C7D-2340-A3D4-5D1FFDE61E45}"/>
              </a:ext>
            </a:extLst>
          </p:cNvPr>
          <p:cNvCxnSpPr/>
          <p:nvPr/>
        </p:nvCxnSpPr>
        <p:spPr>
          <a:xfrm flipV="1">
            <a:off x="4140485" y="3262724"/>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31B69AEC-10B4-DD45-8100-DAD3CB95680B}"/>
              </a:ext>
            </a:extLst>
          </p:cNvPr>
          <p:cNvCxnSpPr/>
          <p:nvPr/>
        </p:nvCxnSpPr>
        <p:spPr>
          <a:xfrm flipV="1">
            <a:off x="4140485" y="2381896"/>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7010FA62-2F1A-944E-9E59-0388D7FC2206}"/>
              </a:ext>
            </a:extLst>
          </p:cNvPr>
          <p:cNvCxnSpPr/>
          <p:nvPr/>
        </p:nvCxnSpPr>
        <p:spPr>
          <a:xfrm flipV="1">
            <a:off x="4140485" y="1489753"/>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0" name="TextBox 49">
            <a:extLst>
              <a:ext uri="{FF2B5EF4-FFF2-40B4-BE49-F238E27FC236}">
                <a16:creationId xmlns:a16="http://schemas.microsoft.com/office/drawing/2014/main" id="{F212125C-1F23-B24B-8A46-CB3C17668C40}"/>
              </a:ext>
            </a:extLst>
          </p:cNvPr>
          <p:cNvSpPr txBox="1"/>
          <p:nvPr/>
        </p:nvSpPr>
        <p:spPr>
          <a:xfrm>
            <a:off x="4145189" y="5190587"/>
            <a:ext cx="723275" cy="246221"/>
          </a:xfrm>
          <a:prstGeom prst="rect">
            <a:avLst/>
          </a:prstGeom>
          <a:noFill/>
        </p:spPr>
        <p:txBody>
          <a:bodyPr wrap="none" rtlCol="0">
            <a:spAutoFit/>
          </a:bodyPr>
          <a:lstStyle/>
          <a:p>
            <a:r>
              <a:rPr lang="en-US" sz="1000" dirty="0"/>
              <a:t>Hand over</a:t>
            </a:r>
          </a:p>
        </p:txBody>
      </p:sp>
      <p:sp>
        <p:nvSpPr>
          <p:cNvPr id="51" name="TextBox 50">
            <a:extLst>
              <a:ext uri="{FF2B5EF4-FFF2-40B4-BE49-F238E27FC236}">
                <a16:creationId xmlns:a16="http://schemas.microsoft.com/office/drawing/2014/main" id="{D5E40564-08A0-A943-AF77-D625FE47C15A}"/>
              </a:ext>
            </a:extLst>
          </p:cNvPr>
          <p:cNvSpPr txBox="1"/>
          <p:nvPr/>
        </p:nvSpPr>
        <p:spPr>
          <a:xfrm>
            <a:off x="4117540" y="4295284"/>
            <a:ext cx="723275" cy="246221"/>
          </a:xfrm>
          <a:prstGeom prst="rect">
            <a:avLst/>
          </a:prstGeom>
          <a:noFill/>
        </p:spPr>
        <p:txBody>
          <a:bodyPr wrap="none" rtlCol="0">
            <a:spAutoFit/>
          </a:bodyPr>
          <a:lstStyle/>
          <a:p>
            <a:r>
              <a:rPr lang="en-US" sz="1000" dirty="0"/>
              <a:t>Hand over</a:t>
            </a:r>
          </a:p>
        </p:txBody>
      </p:sp>
      <p:sp>
        <p:nvSpPr>
          <p:cNvPr id="52" name="TextBox 51">
            <a:extLst>
              <a:ext uri="{FF2B5EF4-FFF2-40B4-BE49-F238E27FC236}">
                <a16:creationId xmlns:a16="http://schemas.microsoft.com/office/drawing/2014/main" id="{A0831D28-6FEF-D049-A1FE-AF685A4F6B6A}"/>
              </a:ext>
            </a:extLst>
          </p:cNvPr>
          <p:cNvSpPr txBox="1"/>
          <p:nvPr/>
        </p:nvSpPr>
        <p:spPr>
          <a:xfrm>
            <a:off x="4146876" y="3387910"/>
            <a:ext cx="723275" cy="246221"/>
          </a:xfrm>
          <a:prstGeom prst="rect">
            <a:avLst/>
          </a:prstGeom>
          <a:noFill/>
        </p:spPr>
        <p:txBody>
          <a:bodyPr wrap="none" rtlCol="0">
            <a:spAutoFit/>
          </a:bodyPr>
          <a:lstStyle/>
          <a:p>
            <a:r>
              <a:rPr lang="en-US" sz="1000" dirty="0"/>
              <a:t>Hand over</a:t>
            </a:r>
          </a:p>
        </p:txBody>
      </p:sp>
      <p:sp>
        <p:nvSpPr>
          <p:cNvPr id="53" name="TextBox 52">
            <a:extLst>
              <a:ext uri="{FF2B5EF4-FFF2-40B4-BE49-F238E27FC236}">
                <a16:creationId xmlns:a16="http://schemas.microsoft.com/office/drawing/2014/main" id="{16E9CB88-7C92-9E4E-88E1-48C410B65E8E}"/>
              </a:ext>
            </a:extLst>
          </p:cNvPr>
          <p:cNvSpPr txBox="1"/>
          <p:nvPr/>
        </p:nvSpPr>
        <p:spPr>
          <a:xfrm>
            <a:off x="4140485" y="2522320"/>
            <a:ext cx="723275" cy="246221"/>
          </a:xfrm>
          <a:prstGeom prst="rect">
            <a:avLst/>
          </a:prstGeom>
          <a:noFill/>
        </p:spPr>
        <p:txBody>
          <a:bodyPr wrap="none" rtlCol="0">
            <a:spAutoFit/>
          </a:bodyPr>
          <a:lstStyle/>
          <a:p>
            <a:r>
              <a:rPr lang="en-US" sz="1000" dirty="0"/>
              <a:t>Hand over</a:t>
            </a:r>
          </a:p>
        </p:txBody>
      </p:sp>
      <p:sp>
        <p:nvSpPr>
          <p:cNvPr id="54" name="TextBox 53">
            <a:extLst>
              <a:ext uri="{FF2B5EF4-FFF2-40B4-BE49-F238E27FC236}">
                <a16:creationId xmlns:a16="http://schemas.microsoft.com/office/drawing/2014/main" id="{D808C5BD-827C-F54F-9CEE-C604864C891F}"/>
              </a:ext>
            </a:extLst>
          </p:cNvPr>
          <p:cNvSpPr txBox="1"/>
          <p:nvPr/>
        </p:nvSpPr>
        <p:spPr>
          <a:xfrm>
            <a:off x="4140484" y="1646721"/>
            <a:ext cx="723275" cy="246221"/>
          </a:xfrm>
          <a:prstGeom prst="rect">
            <a:avLst/>
          </a:prstGeom>
          <a:noFill/>
        </p:spPr>
        <p:txBody>
          <a:bodyPr wrap="none" rtlCol="0">
            <a:spAutoFit/>
          </a:bodyPr>
          <a:lstStyle/>
          <a:p>
            <a:r>
              <a:rPr lang="en-US" sz="1000" dirty="0"/>
              <a:t>Hand over</a:t>
            </a:r>
          </a:p>
        </p:txBody>
      </p:sp>
      <p:sp>
        <p:nvSpPr>
          <p:cNvPr id="66" name="TextBox 65">
            <a:extLst>
              <a:ext uri="{FF2B5EF4-FFF2-40B4-BE49-F238E27FC236}">
                <a16:creationId xmlns:a16="http://schemas.microsoft.com/office/drawing/2014/main" id="{6A27C370-B78B-2F45-8DB6-DFF94CC883E7}"/>
              </a:ext>
            </a:extLst>
          </p:cNvPr>
          <p:cNvSpPr txBox="1"/>
          <p:nvPr/>
        </p:nvSpPr>
        <p:spPr>
          <a:xfrm>
            <a:off x="4806597" y="1097623"/>
            <a:ext cx="519694" cy="246221"/>
          </a:xfrm>
          <a:prstGeom prst="rect">
            <a:avLst/>
          </a:prstGeom>
          <a:noFill/>
        </p:spPr>
        <p:txBody>
          <a:bodyPr wrap="none" rtlCol="0">
            <a:spAutoFit/>
          </a:bodyPr>
          <a:lstStyle/>
          <a:p>
            <a:r>
              <a:rPr lang="en-US" sz="1000" dirty="0"/>
              <a:t>empty</a:t>
            </a:r>
          </a:p>
        </p:txBody>
      </p:sp>
      <p:sp>
        <p:nvSpPr>
          <p:cNvPr id="114" name="Oval 113">
            <a:extLst>
              <a:ext uri="{FF2B5EF4-FFF2-40B4-BE49-F238E27FC236}">
                <a16:creationId xmlns:a16="http://schemas.microsoft.com/office/drawing/2014/main" id="{6A7585B6-599B-AF4F-B69B-B9736F76DBE7}"/>
              </a:ext>
            </a:extLst>
          </p:cNvPr>
          <p:cNvSpPr/>
          <p:nvPr/>
        </p:nvSpPr>
        <p:spPr>
          <a:xfrm>
            <a:off x="6059081" y="1981119"/>
            <a:ext cx="1409985" cy="532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Thread Local</a:t>
            </a:r>
          </a:p>
        </p:txBody>
      </p:sp>
      <p:cxnSp>
        <p:nvCxnSpPr>
          <p:cNvPr id="115" name="Straight Arrow Connector 114">
            <a:extLst>
              <a:ext uri="{FF2B5EF4-FFF2-40B4-BE49-F238E27FC236}">
                <a16:creationId xmlns:a16="http://schemas.microsoft.com/office/drawing/2014/main" id="{FB6DA00C-2085-1742-BA46-4DE02561B7FD}"/>
              </a:ext>
            </a:extLst>
          </p:cNvPr>
          <p:cNvCxnSpPr>
            <a:cxnSpLocks/>
            <a:endCxn id="114" idx="0"/>
          </p:cNvCxnSpPr>
          <p:nvPr/>
        </p:nvCxnSpPr>
        <p:spPr>
          <a:xfrm>
            <a:off x="6387686" y="1496863"/>
            <a:ext cx="376388" cy="4842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0" name="TextBox 119">
            <a:extLst>
              <a:ext uri="{FF2B5EF4-FFF2-40B4-BE49-F238E27FC236}">
                <a16:creationId xmlns:a16="http://schemas.microsoft.com/office/drawing/2014/main" id="{D44E29DD-01E9-2246-9130-D83BB5E00BE2}"/>
              </a:ext>
            </a:extLst>
          </p:cNvPr>
          <p:cNvSpPr txBox="1"/>
          <p:nvPr/>
        </p:nvSpPr>
        <p:spPr>
          <a:xfrm>
            <a:off x="6121208" y="1799552"/>
            <a:ext cx="647934" cy="246221"/>
          </a:xfrm>
          <a:prstGeom prst="rect">
            <a:avLst/>
          </a:prstGeom>
          <a:noFill/>
        </p:spPr>
        <p:txBody>
          <a:bodyPr wrap="none" rtlCol="0">
            <a:spAutoFit/>
          </a:bodyPr>
          <a:lstStyle/>
          <a:p>
            <a:r>
              <a:rPr lang="en-US" sz="1000" dirty="0"/>
              <a:t>SC use in</a:t>
            </a:r>
          </a:p>
        </p:txBody>
      </p:sp>
      <p:sp>
        <p:nvSpPr>
          <p:cNvPr id="124" name="Oval 123">
            <a:extLst>
              <a:ext uri="{FF2B5EF4-FFF2-40B4-BE49-F238E27FC236}">
                <a16:creationId xmlns:a16="http://schemas.microsoft.com/office/drawing/2014/main" id="{E690832F-B3BD-484A-BC04-B640BA125EBB}"/>
              </a:ext>
            </a:extLst>
          </p:cNvPr>
          <p:cNvSpPr/>
          <p:nvPr/>
        </p:nvSpPr>
        <p:spPr>
          <a:xfrm>
            <a:off x="7573290" y="1957769"/>
            <a:ext cx="1409985" cy="532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a:t>
            </a:r>
          </a:p>
        </p:txBody>
      </p:sp>
      <p:cxnSp>
        <p:nvCxnSpPr>
          <p:cNvPr id="125" name="Straight Arrow Connector 124">
            <a:extLst>
              <a:ext uri="{FF2B5EF4-FFF2-40B4-BE49-F238E27FC236}">
                <a16:creationId xmlns:a16="http://schemas.microsoft.com/office/drawing/2014/main" id="{954D31FB-F918-B94E-AF2C-151267838355}"/>
              </a:ext>
            </a:extLst>
          </p:cNvPr>
          <p:cNvCxnSpPr>
            <a:cxnSpLocks/>
            <a:endCxn id="124" idx="0"/>
          </p:cNvCxnSpPr>
          <p:nvPr/>
        </p:nvCxnSpPr>
        <p:spPr>
          <a:xfrm>
            <a:off x="6915023" y="1496863"/>
            <a:ext cx="1363260" cy="4609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6" name="TextBox 125">
            <a:extLst>
              <a:ext uri="{FF2B5EF4-FFF2-40B4-BE49-F238E27FC236}">
                <a16:creationId xmlns:a16="http://schemas.microsoft.com/office/drawing/2014/main" id="{0A285F3A-8282-F74C-866B-E05434F080F9}"/>
              </a:ext>
            </a:extLst>
          </p:cNvPr>
          <p:cNvSpPr txBox="1"/>
          <p:nvPr/>
        </p:nvSpPr>
        <p:spPr>
          <a:xfrm>
            <a:off x="7635417" y="1776202"/>
            <a:ext cx="647934" cy="246221"/>
          </a:xfrm>
          <a:prstGeom prst="rect">
            <a:avLst/>
          </a:prstGeom>
          <a:noFill/>
        </p:spPr>
        <p:txBody>
          <a:bodyPr wrap="none" rtlCol="0">
            <a:spAutoFit/>
          </a:bodyPr>
          <a:lstStyle/>
          <a:p>
            <a:r>
              <a:rPr lang="en-US" sz="1000" dirty="0"/>
              <a:t>SC use in</a:t>
            </a:r>
          </a:p>
        </p:txBody>
      </p:sp>
      <p:sp>
        <p:nvSpPr>
          <p:cNvPr id="2" name="Rectangle 1">
            <a:extLst>
              <a:ext uri="{FF2B5EF4-FFF2-40B4-BE49-F238E27FC236}">
                <a16:creationId xmlns:a16="http://schemas.microsoft.com/office/drawing/2014/main" id="{7ECAB7EA-80FC-F243-AEA9-22CAAAB4D421}"/>
              </a:ext>
            </a:extLst>
          </p:cNvPr>
          <p:cNvSpPr/>
          <p:nvPr/>
        </p:nvSpPr>
        <p:spPr>
          <a:xfrm>
            <a:off x="195209" y="199542"/>
            <a:ext cx="1284270" cy="352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/dashboard</a:t>
            </a:r>
          </a:p>
        </p:txBody>
      </p:sp>
      <p:cxnSp>
        <p:nvCxnSpPr>
          <p:cNvPr id="6" name="Elbow Connector 5">
            <a:extLst>
              <a:ext uri="{FF2B5EF4-FFF2-40B4-BE49-F238E27FC236}">
                <a16:creationId xmlns:a16="http://schemas.microsoft.com/office/drawing/2014/main" id="{FF7EBF13-D1A3-8A49-87E3-FD8E79172EB2}"/>
              </a:ext>
            </a:extLst>
          </p:cNvPr>
          <p:cNvCxnSpPr>
            <a:stCxn id="2" idx="3"/>
            <a:endCxn id="5" idx="0"/>
          </p:cNvCxnSpPr>
          <p:nvPr/>
        </p:nvCxnSpPr>
        <p:spPr>
          <a:xfrm>
            <a:off x="1479479" y="375552"/>
            <a:ext cx="1541123" cy="43610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72" name="TextBox 71">
            <a:extLst>
              <a:ext uri="{FF2B5EF4-FFF2-40B4-BE49-F238E27FC236}">
                <a16:creationId xmlns:a16="http://schemas.microsoft.com/office/drawing/2014/main" id="{5AABBB0C-49F1-084B-8FB6-49FE38A56A5C}"/>
              </a:ext>
            </a:extLst>
          </p:cNvPr>
          <p:cNvSpPr txBox="1"/>
          <p:nvPr/>
        </p:nvSpPr>
        <p:spPr>
          <a:xfrm>
            <a:off x="1494556" y="335883"/>
            <a:ext cx="1378904" cy="246221"/>
          </a:xfrm>
          <a:prstGeom prst="rect">
            <a:avLst/>
          </a:prstGeom>
          <a:noFill/>
        </p:spPr>
        <p:txBody>
          <a:bodyPr wrap="none" rtlCol="0">
            <a:spAutoFit/>
          </a:bodyPr>
          <a:lstStyle/>
          <a:p>
            <a:r>
              <a:rPr lang="en-US" sz="1000" dirty="0"/>
              <a:t>Contains ADMIN_ROLE</a:t>
            </a:r>
          </a:p>
        </p:txBody>
      </p:sp>
      <p:sp>
        <p:nvSpPr>
          <p:cNvPr id="7" name="Smiley Face 6">
            <a:extLst>
              <a:ext uri="{FF2B5EF4-FFF2-40B4-BE49-F238E27FC236}">
                <a16:creationId xmlns:a16="http://schemas.microsoft.com/office/drawing/2014/main" id="{5AD1ABB7-2718-D845-B534-72E8C2FC32E4}"/>
              </a:ext>
            </a:extLst>
          </p:cNvPr>
          <p:cNvSpPr/>
          <p:nvPr/>
        </p:nvSpPr>
        <p:spPr>
          <a:xfrm>
            <a:off x="431675" y="1069295"/>
            <a:ext cx="513708" cy="54909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0ACD6266-8028-6647-8FFD-A17D0FE220C3}"/>
              </a:ext>
            </a:extLst>
          </p:cNvPr>
          <p:cNvCxnSpPr>
            <a:stCxn id="7" idx="0"/>
          </p:cNvCxnSpPr>
          <p:nvPr/>
        </p:nvCxnSpPr>
        <p:spPr>
          <a:xfrm flipV="1">
            <a:off x="688529" y="551561"/>
            <a:ext cx="0" cy="5177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7" name="TextBox 76">
            <a:extLst>
              <a:ext uri="{FF2B5EF4-FFF2-40B4-BE49-F238E27FC236}">
                <a16:creationId xmlns:a16="http://schemas.microsoft.com/office/drawing/2014/main" id="{C2052316-4E54-5049-9F7A-3F1399B845D8}"/>
              </a:ext>
            </a:extLst>
          </p:cNvPr>
          <p:cNvSpPr txBox="1"/>
          <p:nvPr/>
        </p:nvSpPr>
        <p:spPr>
          <a:xfrm>
            <a:off x="2696969" y="1785629"/>
            <a:ext cx="352982" cy="246221"/>
          </a:xfrm>
          <a:prstGeom prst="rect">
            <a:avLst/>
          </a:prstGeom>
          <a:noFill/>
        </p:spPr>
        <p:txBody>
          <a:bodyPr wrap="none" rtlCol="0">
            <a:spAutoFit/>
          </a:bodyPr>
          <a:lstStyle/>
          <a:p>
            <a:r>
              <a:rPr lang="en-US" sz="1000" dirty="0"/>
              <a:t>NO</a:t>
            </a:r>
          </a:p>
        </p:txBody>
      </p:sp>
      <p:sp>
        <p:nvSpPr>
          <p:cNvPr id="78" name="TextBox 77">
            <a:extLst>
              <a:ext uri="{FF2B5EF4-FFF2-40B4-BE49-F238E27FC236}">
                <a16:creationId xmlns:a16="http://schemas.microsoft.com/office/drawing/2014/main" id="{5D07D120-DCA7-D248-822F-1ADDD761DCBC}"/>
              </a:ext>
            </a:extLst>
          </p:cNvPr>
          <p:cNvSpPr txBox="1"/>
          <p:nvPr/>
        </p:nvSpPr>
        <p:spPr>
          <a:xfrm>
            <a:off x="2694687" y="2645619"/>
            <a:ext cx="352982" cy="246221"/>
          </a:xfrm>
          <a:prstGeom prst="rect">
            <a:avLst/>
          </a:prstGeom>
          <a:noFill/>
        </p:spPr>
        <p:txBody>
          <a:bodyPr wrap="none" rtlCol="0">
            <a:spAutoFit/>
          </a:bodyPr>
          <a:lstStyle/>
          <a:p>
            <a:r>
              <a:rPr lang="en-US" sz="1000" dirty="0"/>
              <a:t>NO</a:t>
            </a:r>
          </a:p>
        </p:txBody>
      </p:sp>
      <p:sp>
        <p:nvSpPr>
          <p:cNvPr id="79" name="TextBox 78">
            <a:extLst>
              <a:ext uri="{FF2B5EF4-FFF2-40B4-BE49-F238E27FC236}">
                <a16:creationId xmlns:a16="http://schemas.microsoft.com/office/drawing/2014/main" id="{CE08C4C1-55A4-C644-9666-7B3500C72DB7}"/>
              </a:ext>
            </a:extLst>
          </p:cNvPr>
          <p:cNvSpPr txBox="1"/>
          <p:nvPr/>
        </p:nvSpPr>
        <p:spPr>
          <a:xfrm>
            <a:off x="2657508" y="3548014"/>
            <a:ext cx="352982" cy="246221"/>
          </a:xfrm>
          <a:prstGeom prst="rect">
            <a:avLst/>
          </a:prstGeom>
          <a:noFill/>
        </p:spPr>
        <p:txBody>
          <a:bodyPr wrap="none" rtlCol="0">
            <a:spAutoFit/>
          </a:bodyPr>
          <a:lstStyle/>
          <a:p>
            <a:r>
              <a:rPr lang="en-US" sz="1000" dirty="0"/>
              <a:t>NO</a:t>
            </a:r>
          </a:p>
        </p:txBody>
      </p:sp>
      <p:sp>
        <p:nvSpPr>
          <p:cNvPr id="80" name="TextBox 79">
            <a:extLst>
              <a:ext uri="{FF2B5EF4-FFF2-40B4-BE49-F238E27FC236}">
                <a16:creationId xmlns:a16="http://schemas.microsoft.com/office/drawing/2014/main" id="{6D35C8A0-D77E-3347-84F2-F35D824B6DF0}"/>
              </a:ext>
            </a:extLst>
          </p:cNvPr>
          <p:cNvSpPr txBox="1"/>
          <p:nvPr/>
        </p:nvSpPr>
        <p:spPr>
          <a:xfrm>
            <a:off x="2657508" y="4420580"/>
            <a:ext cx="352982" cy="246221"/>
          </a:xfrm>
          <a:prstGeom prst="rect">
            <a:avLst/>
          </a:prstGeom>
          <a:noFill/>
        </p:spPr>
        <p:txBody>
          <a:bodyPr wrap="none" rtlCol="0">
            <a:spAutoFit/>
          </a:bodyPr>
          <a:lstStyle/>
          <a:p>
            <a:r>
              <a:rPr lang="en-US" sz="1000" dirty="0"/>
              <a:t>NO</a:t>
            </a:r>
          </a:p>
        </p:txBody>
      </p:sp>
      <p:sp>
        <p:nvSpPr>
          <p:cNvPr id="82" name="Rectangle 81">
            <a:extLst>
              <a:ext uri="{FF2B5EF4-FFF2-40B4-BE49-F238E27FC236}">
                <a16:creationId xmlns:a16="http://schemas.microsoft.com/office/drawing/2014/main" id="{38D56AA3-301D-CD4B-9680-A3010FBE9A44}"/>
              </a:ext>
            </a:extLst>
          </p:cNvPr>
          <p:cNvSpPr/>
          <p:nvPr/>
        </p:nvSpPr>
        <p:spPr>
          <a:xfrm>
            <a:off x="2769390" y="6047040"/>
            <a:ext cx="2432117"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ActionDecisionManager</a:t>
            </a:r>
            <a:endParaRPr lang="en-US" dirty="0"/>
          </a:p>
        </p:txBody>
      </p:sp>
      <p:cxnSp>
        <p:nvCxnSpPr>
          <p:cNvPr id="30" name="Elbow Connector 29">
            <a:extLst>
              <a:ext uri="{FF2B5EF4-FFF2-40B4-BE49-F238E27FC236}">
                <a16:creationId xmlns:a16="http://schemas.microsoft.com/office/drawing/2014/main" id="{3B0C3F7E-0429-0441-A5EC-CE56052CED41}"/>
              </a:ext>
            </a:extLst>
          </p:cNvPr>
          <p:cNvCxnSpPr>
            <a:endCxn id="82" idx="1"/>
          </p:cNvCxnSpPr>
          <p:nvPr/>
        </p:nvCxnSpPr>
        <p:spPr>
          <a:xfrm>
            <a:off x="2363056" y="5925087"/>
            <a:ext cx="406334" cy="32691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87" name="TextBox 86">
            <a:extLst>
              <a:ext uri="{FF2B5EF4-FFF2-40B4-BE49-F238E27FC236}">
                <a16:creationId xmlns:a16="http://schemas.microsoft.com/office/drawing/2014/main" id="{FDD872B2-7A18-984B-A4E8-A41D4DCBAE9B}"/>
              </a:ext>
            </a:extLst>
          </p:cNvPr>
          <p:cNvSpPr txBox="1"/>
          <p:nvPr/>
        </p:nvSpPr>
        <p:spPr>
          <a:xfrm>
            <a:off x="1995877" y="5989485"/>
            <a:ext cx="649537" cy="246221"/>
          </a:xfrm>
          <a:prstGeom prst="rect">
            <a:avLst/>
          </a:prstGeom>
          <a:noFill/>
        </p:spPr>
        <p:txBody>
          <a:bodyPr wrap="none" rtlCol="0">
            <a:spAutoFit/>
          </a:bodyPr>
          <a:lstStyle/>
          <a:p>
            <a:r>
              <a:rPr lang="en-US" sz="1000" dirty="0"/>
              <a:t>Delegate</a:t>
            </a:r>
          </a:p>
        </p:txBody>
      </p:sp>
      <p:cxnSp>
        <p:nvCxnSpPr>
          <p:cNvPr id="32" name="Straight Arrow Connector 31">
            <a:extLst>
              <a:ext uri="{FF2B5EF4-FFF2-40B4-BE49-F238E27FC236}">
                <a16:creationId xmlns:a16="http://schemas.microsoft.com/office/drawing/2014/main" id="{F412018B-3E00-2443-82D9-26A2AEEDA890}"/>
              </a:ext>
            </a:extLst>
          </p:cNvPr>
          <p:cNvCxnSpPr>
            <a:cxnSpLocks/>
            <a:stCxn id="82" idx="3"/>
          </p:cNvCxnSpPr>
          <p:nvPr/>
        </p:nvCxnSpPr>
        <p:spPr>
          <a:xfrm>
            <a:off x="5201507" y="6252005"/>
            <a:ext cx="647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8" name="TextBox 87">
            <a:extLst>
              <a:ext uri="{FF2B5EF4-FFF2-40B4-BE49-F238E27FC236}">
                <a16:creationId xmlns:a16="http://schemas.microsoft.com/office/drawing/2014/main" id="{ADFDBFA3-8B35-AA4F-B011-7D2318B562FB}"/>
              </a:ext>
            </a:extLst>
          </p:cNvPr>
          <p:cNvSpPr txBox="1"/>
          <p:nvPr/>
        </p:nvSpPr>
        <p:spPr>
          <a:xfrm>
            <a:off x="5239818" y="6039292"/>
            <a:ext cx="497252" cy="246221"/>
          </a:xfrm>
          <a:prstGeom prst="rect">
            <a:avLst/>
          </a:prstGeom>
          <a:noFill/>
        </p:spPr>
        <p:txBody>
          <a:bodyPr wrap="none" rtlCol="0">
            <a:spAutoFit/>
          </a:bodyPr>
          <a:lstStyle/>
          <a:p>
            <a:r>
              <a:rPr lang="en-US" sz="1000" dirty="0"/>
              <a:t>Check</a:t>
            </a:r>
          </a:p>
        </p:txBody>
      </p:sp>
      <p:sp>
        <p:nvSpPr>
          <p:cNvPr id="38" name="Rectangle 37">
            <a:extLst>
              <a:ext uri="{FF2B5EF4-FFF2-40B4-BE49-F238E27FC236}">
                <a16:creationId xmlns:a16="http://schemas.microsoft.com/office/drawing/2014/main" id="{E2CCD9F4-5C29-2242-BA93-A764D48B3383}"/>
              </a:ext>
            </a:extLst>
          </p:cNvPr>
          <p:cNvSpPr/>
          <p:nvPr/>
        </p:nvSpPr>
        <p:spPr>
          <a:xfrm>
            <a:off x="5848863" y="6088546"/>
            <a:ext cx="1267483" cy="342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 Info</a:t>
            </a:r>
          </a:p>
        </p:txBody>
      </p:sp>
    </p:spTree>
    <p:extLst>
      <p:ext uri="{BB962C8B-B14F-4D97-AF65-F5344CB8AC3E}">
        <p14:creationId xmlns:p14="http://schemas.microsoft.com/office/powerpoint/2010/main" val="1641830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B10E57-75C8-884F-B23E-5C2A28E403B5}"/>
              </a:ext>
            </a:extLst>
          </p:cNvPr>
          <p:cNvSpPr txBox="1"/>
          <p:nvPr/>
        </p:nvSpPr>
        <p:spPr>
          <a:xfrm>
            <a:off x="3985448" y="102760"/>
            <a:ext cx="6909840" cy="369332"/>
          </a:xfrm>
          <a:prstGeom prst="rect">
            <a:avLst/>
          </a:prstGeom>
          <a:noFill/>
        </p:spPr>
        <p:txBody>
          <a:bodyPr wrap="none" rtlCol="0">
            <a:spAutoFit/>
          </a:bodyPr>
          <a:lstStyle/>
          <a:p>
            <a:r>
              <a:rPr lang="en-US" b="1" dirty="0"/>
              <a:t>Scenario5:</a:t>
            </a:r>
            <a:r>
              <a:rPr lang="en-US" dirty="0"/>
              <a:t> User is trying to hit a secured resource without required role</a:t>
            </a:r>
            <a:endParaRPr lang="en-US" b="1" dirty="0"/>
          </a:p>
        </p:txBody>
      </p:sp>
      <p:sp>
        <p:nvSpPr>
          <p:cNvPr id="5" name="Rectangle 4">
            <a:extLst>
              <a:ext uri="{FF2B5EF4-FFF2-40B4-BE49-F238E27FC236}">
                <a16:creationId xmlns:a16="http://schemas.microsoft.com/office/drawing/2014/main" id="{75A03505-4073-C448-A2E5-6844B4B4E3A2}"/>
              </a:ext>
            </a:extLst>
          </p:cNvPr>
          <p:cNvSpPr/>
          <p:nvPr/>
        </p:nvSpPr>
        <p:spPr>
          <a:xfrm>
            <a:off x="1407559" y="811659"/>
            <a:ext cx="3226086" cy="67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SecurityContextPersistenceFilter</a:t>
            </a:r>
            <a:endParaRPr lang="en-US" dirty="0"/>
          </a:p>
        </p:txBody>
      </p:sp>
      <p:cxnSp>
        <p:nvCxnSpPr>
          <p:cNvPr id="8" name="Straight Arrow Connector 7">
            <a:extLst>
              <a:ext uri="{FF2B5EF4-FFF2-40B4-BE49-F238E27FC236}">
                <a16:creationId xmlns:a16="http://schemas.microsoft.com/office/drawing/2014/main" id="{FF430B37-BF22-7D48-BE59-3959A5B6E5C7}"/>
              </a:ext>
            </a:extLst>
          </p:cNvPr>
          <p:cNvCxnSpPr>
            <a:stCxn id="5" idx="3"/>
          </p:cNvCxnSpPr>
          <p:nvPr/>
        </p:nvCxnSpPr>
        <p:spPr>
          <a:xfrm>
            <a:off x="4633645" y="1150706"/>
            <a:ext cx="606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BCBFBC8C-E810-B745-9340-D11C533F9D41}"/>
              </a:ext>
            </a:extLst>
          </p:cNvPr>
          <p:cNvSpPr/>
          <p:nvPr/>
        </p:nvSpPr>
        <p:spPr>
          <a:xfrm>
            <a:off x="5239819" y="800309"/>
            <a:ext cx="1675205" cy="68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SecurityContext</a:t>
            </a:r>
            <a:endParaRPr lang="en-US" dirty="0"/>
          </a:p>
        </p:txBody>
      </p:sp>
      <p:cxnSp>
        <p:nvCxnSpPr>
          <p:cNvPr id="11" name="Straight Arrow Connector 10">
            <a:extLst>
              <a:ext uri="{FF2B5EF4-FFF2-40B4-BE49-F238E27FC236}">
                <a16:creationId xmlns:a16="http://schemas.microsoft.com/office/drawing/2014/main" id="{BB699637-7070-B14C-85F8-DB73439E802F}"/>
              </a:ext>
            </a:extLst>
          </p:cNvPr>
          <p:cNvCxnSpPr/>
          <p:nvPr/>
        </p:nvCxnSpPr>
        <p:spPr>
          <a:xfrm>
            <a:off x="6915024" y="1150706"/>
            <a:ext cx="606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Rectangle 11">
            <a:extLst>
              <a:ext uri="{FF2B5EF4-FFF2-40B4-BE49-F238E27FC236}">
                <a16:creationId xmlns:a16="http://schemas.microsoft.com/office/drawing/2014/main" id="{65631763-0377-3646-8E19-619E1F0A3F0A}"/>
              </a:ext>
            </a:extLst>
          </p:cNvPr>
          <p:cNvSpPr/>
          <p:nvPr/>
        </p:nvSpPr>
        <p:spPr>
          <a:xfrm>
            <a:off x="7540550" y="800308"/>
            <a:ext cx="1675205" cy="68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SecurityContextHolder</a:t>
            </a:r>
            <a:endParaRPr lang="en-US" dirty="0"/>
          </a:p>
        </p:txBody>
      </p:sp>
      <p:sp>
        <p:nvSpPr>
          <p:cNvPr id="13" name="TextBox 12">
            <a:extLst>
              <a:ext uri="{FF2B5EF4-FFF2-40B4-BE49-F238E27FC236}">
                <a16:creationId xmlns:a16="http://schemas.microsoft.com/office/drawing/2014/main" id="{A3A234B6-9092-FE4A-BDA2-98E4B7C2A906}"/>
              </a:ext>
            </a:extLst>
          </p:cNvPr>
          <p:cNvSpPr txBox="1"/>
          <p:nvPr/>
        </p:nvSpPr>
        <p:spPr>
          <a:xfrm>
            <a:off x="4685019" y="934949"/>
            <a:ext cx="516488" cy="246221"/>
          </a:xfrm>
          <a:prstGeom prst="rect">
            <a:avLst/>
          </a:prstGeom>
          <a:noFill/>
        </p:spPr>
        <p:txBody>
          <a:bodyPr wrap="none" rtlCol="0">
            <a:spAutoFit/>
          </a:bodyPr>
          <a:lstStyle/>
          <a:p>
            <a:r>
              <a:rPr lang="en-US" sz="1000" dirty="0"/>
              <a:t>create</a:t>
            </a:r>
          </a:p>
        </p:txBody>
      </p:sp>
      <p:sp>
        <p:nvSpPr>
          <p:cNvPr id="14" name="TextBox 13">
            <a:extLst>
              <a:ext uri="{FF2B5EF4-FFF2-40B4-BE49-F238E27FC236}">
                <a16:creationId xmlns:a16="http://schemas.microsoft.com/office/drawing/2014/main" id="{28A57550-E759-E747-B98B-0C3479D981CE}"/>
              </a:ext>
            </a:extLst>
          </p:cNvPr>
          <p:cNvSpPr txBox="1"/>
          <p:nvPr/>
        </p:nvSpPr>
        <p:spPr>
          <a:xfrm>
            <a:off x="6891693" y="893493"/>
            <a:ext cx="681597" cy="246221"/>
          </a:xfrm>
          <a:prstGeom prst="rect">
            <a:avLst/>
          </a:prstGeom>
          <a:noFill/>
        </p:spPr>
        <p:txBody>
          <a:bodyPr wrap="none" rtlCol="0">
            <a:spAutoFit/>
          </a:bodyPr>
          <a:lstStyle/>
          <a:p>
            <a:r>
              <a:rPr lang="en-US" sz="1000" dirty="0"/>
              <a:t>handover</a:t>
            </a:r>
          </a:p>
        </p:txBody>
      </p:sp>
      <p:sp>
        <p:nvSpPr>
          <p:cNvPr id="15" name="Rectangle 14">
            <a:extLst>
              <a:ext uri="{FF2B5EF4-FFF2-40B4-BE49-F238E27FC236}">
                <a16:creationId xmlns:a16="http://schemas.microsoft.com/office/drawing/2014/main" id="{18FCE1F8-159B-324E-90EE-FA3C91712C57}"/>
              </a:ext>
            </a:extLst>
          </p:cNvPr>
          <p:cNvSpPr/>
          <p:nvPr/>
        </p:nvSpPr>
        <p:spPr>
          <a:xfrm>
            <a:off x="1407559" y="1960652"/>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LogoutFilter</a:t>
            </a:r>
            <a:endParaRPr lang="en-US" dirty="0"/>
          </a:p>
        </p:txBody>
      </p:sp>
      <p:cxnSp>
        <p:nvCxnSpPr>
          <p:cNvPr id="17" name="Straight Arrow Connector 16">
            <a:extLst>
              <a:ext uri="{FF2B5EF4-FFF2-40B4-BE49-F238E27FC236}">
                <a16:creationId xmlns:a16="http://schemas.microsoft.com/office/drawing/2014/main" id="{D363A03A-3574-C94A-8DD7-22B71B38B02D}"/>
              </a:ext>
            </a:extLst>
          </p:cNvPr>
          <p:cNvCxnSpPr>
            <a:cxnSpLocks/>
          </p:cNvCxnSpPr>
          <p:nvPr/>
        </p:nvCxnSpPr>
        <p:spPr>
          <a:xfrm>
            <a:off x="1674693" y="1489753"/>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CCF8F652-ADCA-194C-B1FF-073468975B76}"/>
              </a:ext>
            </a:extLst>
          </p:cNvPr>
          <p:cNvSpPr txBox="1"/>
          <p:nvPr/>
        </p:nvSpPr>
        <p:spPr>
          <a:xfrm>
            <a:off x="1720926" y="1653461"/>
            <a:ext cx="729687" cy="246221"/>
          </a:xfrm>
          <a:prstGeom prst="rect">
            <a:avLst/>
          </a:prstGeom>
          <a:noFill/>
        </p:spPr>
        <p:txBody>
          <a:bodyPr wrap="none" rtlCol="0">
            <a:spAutoFit/>
          </a:bodyPr>
          <a:lstStyle/>
          <a:p>
            <a:r>
              <a:rPr lang="en-US" sz="1000" dirty="0"/>
              <a:t>Next Filter</a:t>
            </a:r>
          </a:p>
        </p:txBody>
      </p:sp>
      <p:sp>
        <p:nvSpPr>
          <p:cNvPr id="19" name="Rectangle 18">
            <a:extLst>
              <a:ext uri="{FF2B5EF4-FFF2-40B4-BE49-F238E27FC236}">
                <a16:creationId xmlns:a16="http://schemas.microsoft.com/office/drawing/2014/main" id="{1AD7EF00-2BD4-2345-A333-5B8798BB9491}"/>
              </a:ext>
            </a:extLst>
          </p:cNvPr>
          <p:cNvSpPr/>
          <p:nvPr/>
        </p:nvSpPr>
        <p:spPr>
          <a:xfrm>
            <a:off x="1407559" y="2852795"/>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AuthenticationFilter</a:t>
            </a:r>
            <a:endParaRPr lang="en-US" dirty="0"/>
          </a:p>
        </p:txBody>
      </p:sp>
      <p:cxnSp>
        <p:nvCxnSpPr>
          <p:cNvPr id="20" name="Straight Arrow Connector 19">
            <a:extLst>
              <a:ext uri="{FF2B5EF4-FFF2-40B4-BE49-F238E27FC236}">
                <a16:creationId xmlns:a16="http://schemas.microsoft.com/office/drawing/2014/main" id="{D559F4EA-FE1D-E644-94E8-045923CA3C0D}"/>
              </a:ext>
            </a:extLst>
          </p:cNvPr>
          <p:cNvCxnSpPr>
            <a:cxnSpLocks/>
          </p:cNvCxnSpPr>
          <p:nvPr/>
        </p:nvCxnSpPr>
        <p:spPr>
          <a:xfrm>
            <a:off x="1674693" y="2381896"/>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4797B80E-A591-1443-B561-29A92D592843}"/>
              </a:ext>
            </a:extLst>
          </p:cNvPr>
          <p:cNvSpPr txBox="1"/>
          <p:nvPr/>
        </p:nvSpPr>
        <p:spPr>
          <a:xfrm>
            <a:off x="1720926" y="2545604"/>
            <a:ext cx="729687" cy="246221"/>
          </a:xfrm>
          <a:prstGeom prst="rect">
            <a:avLst/>
          </a:prstGeom>
          <a:noFill/>
        </p:spPr>
        <p:txBody>
          <a:bodyPr wrap="none" rtlCol="0">
            <a:spAutoFit/>
          </a:bodyPr>
          <a:lstStyle/>
          <a:p>
            <a:r>
              <a:rPr lang="en-US" sz="1000" dirty="0"/>
              <a:t>Next Filter</a:t>
            </a:r>
          </a:p>
        </p:txBody>
      </p:sp>
      <p:sp>
        <p:nvSpPr>
          <p:cNvPr id="22" name="Rectangle 21">
            <a:extLst>
              <a:ext uri="{FF2B5EF4-FFF2-40B4-BE49-F238E27FC236}">
                <a16:creationId xmlns:a16="http://schemas.microsoft.com/office/drawing/2014/main" id="{6CA75B42-4AB1-AC4D-826D-85D66DD63883}"/>
              </a:ext>
            </a:extLst>
          </p:cNvPr>
          <p:cNvSpPr/>
          <p:nvPr/>
        </p:nvSpPr>
        <p:spPr>
          <a:xfrm>
            <a:off x="1407559" y="3744931"/>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RememberMeFilter</a:t>
            </a:r>
            <a:endParaRPr lang="en-US" dirty="0"/>
          </a:p>
        </p:txBody>
      </p:sp>
      <p:cxnSp>
        <p:nvCxnSpPr>
          <p:cNvPr id="23" name="Straight Arrow Connector 22">
            <a:extLst>
              <a:ext uri="{FF2B5EF4-FFF2-40B4-BE49-F238E27FC236}">
                <a16:creationId xmlns:a16="http://schemas.microsoft.com/office/drawing/2014/main" id="{83B5ED2B-3FCD-2741-8D6F-0663C1599CE5}"/>
              </a:ext>
            </a:extLst>
          </p:cNvPr>
          <p:cNvCxnSpPr>
            <a:cxnSpLocks/>
          </p:cNvCxnSpPr>
          <p:nvPr/>
        </p:nvCxnSpPr>
        <p:spPr>
          <a:xfrm>
            <a:off x="1674693" y="3274032"/>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DA3C8D8C-F386-EF4F-A0C8-39C5B7C0EC14}"/>
              </a:ext>
            </a:extLst>
          </p:cNvPr>
          <p:cNvSpPr txBox="1"/>
          <p:nvPr/>
        </p:nvSpPr>
        <p:spPr>
          <a:xfrm>
            <a:off x="1720926" y="3437740"/>
            <a:ext cx="729687" cy="246221"/>
          </a:xfrm>
          <a:prstGeom prst="rect">
            <a:avLst/>
          </a:prstGeom>
          <a:noFill/>
        </p:spPr>
        <p:txBody>
          <a:bodyPr wrap="none" rtlCol="0">
            <a:spAutoFit/>
          </a:bodyPr>
          <a:lstStyle/>
          <a:p>
            <a:r>
              <a:rPr lang="en-US" sz="1000" dirty="0"/>
              <a:t>Next Filter</a:t>
            </a:r>
          </a:p>
        </p:txBody>
      </p:sp>
      <p:sp>
        <p:nvSpPr>
          <p:cNvPr id="25" name="Rectangle 24">
            <a:extLst>
              <a:ext uri="{FF2B5EF4-FFF2-40B4-BE49-F238E27FC236}">
                <a16:creationId xmlns:a16="http://schemas.microsoft.com/office/drawing/2014/main" id="{EB96AE04-E058-CB4B-8556-A551182EDBAE}"/>
              </a:ext>
            </a:extLst>
          </p:cNvPr>
          <p:cNvSpPr/>
          <p:nvPr/>
        </p:nvSpPr>
        <p:spPr>
          <a:xfrm>
            <a:off x="1407559" y="4634330"/>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ExceptionTranslationFilter</a:t>
            </a:r>
            <a:endParaRPr lang="en-US" dirty="0"/>
          </a:p>
        </p:txBody>
      </p:sp>
      <p:cxnSp>
        <p:nvCxnSpPr>
          <p:cNvPr id="26" name="Straight Arrow Connector 25">
            <a:extLst>
              <a:ext uri="{FF2B5EF4-FFF2-40B4-BE49-F238E27FC236}">
                <a16:creationId xmlns:a16="http://schemas.microsoft.com/office/drawing/2014/main" id="{0409BBCA-DF75-DC49-9745-790E4EAB11F0}"/>
              </a:ext>
            </a:extLst>
          </p:cNvPr>
          <p:cNvCxnSpPr>
            <a:cxnSpLocks/>
          </p:cNvCxnSpPr>
          <p:nvPr/>
        </p:nvCxnSpPr>
        <p:spPr>
          <a:xfrm>
            <a:off x="1674693" y="4163431"/>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58E107B0-29EE-C644-9BD4-44407BC0B622}"/>
              </a:ext>
            </a:extLst>
          </p:cNvPr>
          <p:cNvSpPr txBox="1"/>
          <p:nvPr/>
        </p:nvSpPr>
        <p:spPr>
          <a:xfrm>
            <a:off x="1720926" y="4327139"/>
            <a:ext cx="729687" cy="246221"/>
          </a:xfrm>
          <a:prstGeom prst="rect">
            <a:avLst/>
          </a:prstGeom>
          <a:noFill/>
        </p:spPr>
        <p:txBody>
          <a:bodyPr wrap="none" rtlCol="0">
            <a:spAutoFit/>
          </a:bodyPr>
          <a:lstStyle/>
          <a:p>
            <a:r>
              <a:rPr lang="en-US" sz="1000" dirty="0"/>
              <a:t>Next Filter</a:t>
            </a:r>
          </a:p>
        </p:txBody>
      </p:sp>
      <p:sp>
        <p:nvSpPr>
          <p:cNvPr id="34" name="Rectangle 33">
            <a:extLst>
              <a:ext uri="{FF2B5EF4-FFF2-40B4-BE49-F238E27FC236}">
                <a16:creationId xmlns:a16="http://schemas.microsoft.com/office/drawing/2014/main" id="{EF445C27-D124-5744-B155-5F366D8CC6C5}"/>
              </a:ext>
            </a:extLst>
          </p:cNvPr>
          <p:cNvSpPr/>
          <p:nvPr/>
        </p:nvSpPr>
        <p:spPr>
          <a:xfrm>
            <a:off x="1403067" y="5515158"/>
            <a:ext cx="3226086"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FilterSecurityInterceptor</a:t>
            </a:r>
            <a:endParaRPr lang="en-US" dirty="0"/>
          </a:p>
        </p:txBody>
      </p:sp>
      <p:cxnSp>
        <p:nvCxnSpPr>
          <p:cNvPr id="35" name="Straight Arrow Connector 34">
            <a:extLst>
              <a:ext uri="{FF2B5EF4-FFF2-40B4-BE49-F238E27FC236}">
                <a16:creationId xmlns:a16="http://schemas.microsoft.com/office/drawing/2014/main" id="{63ADDCBA-0A1B-004D-931D-11DEC8BFBB7D}"/>
              </a:ext>
            </a:extLst>
          </p:cNvPr>
          <p:cNvCxnSpPr>
            <a:cxnSpLocks/>
          </p:cNvCxnSpPr>
          <p:nvPr/>
        </p:nvCxnSpPr>
        <p:spPr>
          <a:xfrm>
            <a:off x="1670201" y="5044259"/>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2831DA96-8A01-264F-9C39-2395F2E16524}"/>
              </a:ext>
            </a:extLst>
          </p:cNvPr>
          <p:cNvSpPr txBox="1"/>
          <p:nvPr/>
        </p:nvSpPr>
        <p:spPr>
          <a:xfrm>
            <a:off x="1720926" y="5204539"/>
            <a:ext cx="729687" cy="246221"/>
          </a:xfrm>
          <a:prstGeom prst="rect">
            <a:avLst/>
          </a:prstGeom>
          <a:noFill/>
        </p:spPr>
        <p:txBody>
          <a:bodyPr wrap="none" rtlCol="0">
            <a:spAutoFit/>
          </a:bodyPr>
          <a:lstStyle/>
          <a:p>
            <a:r>
              <a:rPr lang="en-US" sz="1000" dirty="0"/>
              <a:t>Next Filter</a:t>
            </a:r>
          </a:p>
        </p:txBody>
      </p:sp>
      <p:cxnSp>
        <p:nvCxnSpPr>
          <p:cNvPr id="44" name="Straight Arrow Connector 43">
            <a:extLst>
              <a:ext uri="{FF2B5EF4-FFF2-40B4-BE49-F238E27FC236}">
                <a16:creationId xmlns:a16="http://schemas.microsoft.com/office/drawing/2014/main" id="{3F2E75B1-E6D7-8B4F-9DB9-4332CB3767DE}"/>
              </a:ext>
            </a:extLst>
          </p:cNvPr>
          <p:cNvCxnSpPr/>
          <p:nvPr/>
        </p:nvCxnSpPr>
        <p:spPr>
          <a:xfrm flipV="1">
            <a:off x="4140485" y="5044259"/>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36DD496C-10BC-104E-A10F-0EC85E9198F2}"/>
              </a:ext>
            </a:extLst>
          </p:cNvPr>
          <p:cNvCxnSpPr/>
          <p:nvPr/>
        </p:nvCxnSpPr>
        <p:spPr>
          <a:xfrm flipV="1">
            <a:off x="4140485" y="4154860"/>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9AA38DE9-9C7D-2340-A3D4-5D1FFDE61E45}"/>
              </a:ext>
            </a:extLst>
          </p:cNvPr>
          <p:cNvCxnSpPr/>
          <p:nvPr/>
        </p:nvCxnSpPr>
        <p:spPr>
          <a:xfrm flipV="1">
            <a:off x="4140485" y="3262724"/>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31B69AEC-10B4-DD45-8100-DAD3CB95680B}"/>
              </a:ext>
            </a:extLst>
          </p:cNvPr>
          <p:cNvCxnSpPr/>
          <p:nvPr/>
        </p:nvCxnSpPr>
        <p:spPr>
          <a:xfrm flipV="1">
            <a:off x="4140485" y="2381896"/>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7010FA62-2F1A-944E-9E59-0388D7FC2206}"/>
              </a:ext>
            </a:extLst>
          </p:cNvPr>
          <p:cNvCxnSpPr/>
          <p:nvPr/>
        </p:nvCxnSpPr>
        <p:spPr>
          <a:xfrm flipV="1">
            <a:off x="4140485" y="1489753"/>
            <a:ext cx="0" cy="470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0" name="TextBox 49">
            <a:extLst>
              <a:ext uri="{FF2B5EF4-FFF2-40B4-BE49-F238E27FC236}">
                <a16:creationId xmlns:a16="http://schemas.microsoft.com/office/drawing/2014/main" id="{F212125C-1F23-B24B-8A46-CB3C17668C40}"/>
              </a:ext>
            </a:extLst>
          </p:cNvPr>
          <p:cNvSpPr txBox="1"/>
          <p:nvPr/>
        </p:nvSpPr>
        <p:spPr>
          <a:xfrm>
            <a:off x="4145189" y="5190587"/>
            <a:ext cx="723275" cy="246221"/>
          </a:xfrm>
          <a:prstGeom prst="rect">
            <a:avLst/>
          </a:prstGeom>
          <a:noFill/>
        </p:spPr>
        <p:txBody>
          <a:bodyPr wrap="none" rtlCol="0">
            <a:spAutoFit/>
          </a:bodyPr>
          <a:lstStyle/>
          <a:p>
            <a:r>
              <a:rPr lang="en-US" sz="1000" dirty="0"/>
              <a:t>Hand over</a:t>
            </a:r>
          </a:p>
        </p:txBody>
      </p:sp>
      <p:sp>
        <p:nvSpPr>
          <p:cNvPr id="51" name="TextBox 50">
            <a:extLst>
              <a:ext uri="{FF2B5EF4-FFF2-40B4-BE49-F238E27FC236}">
                <a16:creationId xmlns:a16="http://schemas.microsoft.com/office/drawing/2014/main" id="{D5E40564-08A0-A943-AF77-D625FE47C15A}"/>
              </a:ext>
            </a:extLst>
          </p:cNvPr>
          <p:cNvSpPr txBox="1"/>
          <p:nvPr/>
        </p:nvSpPr>
        <p:spPr>
          <a:xfrm>
            <a:off x="4117540" y="4295284"/>
            <a:ext cx="723275" cy="246221"/>
          </a:xfrm>
          <a:prstGeom prst="rect">
            <a:avLst/>
          </a:prstGeom>
          <a:noFill/>
        </p:spPr>
        <p:txBody>
          <a:bodyPr wrap="none" rtlCol="0">
            <a:spAutoFit/>
          </a:bodyPr>
          <a:lstStyle/>
          <a:p>
            <a:r>
              <a:rPr lang="en-US" sz="1000" dirty="0"/>
              <a:t>Hand over</a:t>
            </a:r>
          </a:p>
        </p:txBody>
      </p:sp>
      <p:sp>
        <p:nvSpPr>
          <p:cNvPr id="52" name="TextBox 51">
            <a:extLst>
              <a:ext uri="{FF2B5EF4-FFF2-40B4-BE49-F238E27FC236}">
                <a16:creationId xmlns:a16="http://schemas.microsoft.com/office/drawing/2014/main" id="{A0831D28-6FEF-D049-A1FE-AF685A4F6B6A}"/>
              </a:ext>
            </a:extLst>
          </p:cNvPr>
          <p:cNvSpPr txBox="1"/>
          <p:nvPr/>
        </p:nvSpPr>
        <p:spPr>
          <a:xfrm>
            <a:off x="4146876" y="3387910"/>
            <a:ext cx="723275" cy="246221"/>
          </a:xfrm>
          <a:prstGeom prst="rect">
            <a:avLst/>
          </a:prstGeom>
          <a:noFill/>
        </p:spPr>
        <p:txBody>
          <a:bodyPr wrap="none" rtlCol="0">
            <a:spAutoFit/>
          </a:bodyPr>
          <a:lstStyle/>
          <a:p>
            <a:r>
              <a:rPr lang="en-US" sz="1000" dirty="0"/>
              <a:t>Hand over</a:t>
            </a:r>
          </a:p>
        </p:txBody>
      </p:sp>
      <p:sp>
        <p:nvSpPr>
          <p:cNvPr id="53" name="TextBox 52">
            <a:extLst>
              <a:ext uri="{FF2B5EF4-FFF2-40B4-BE49-F238E27FC236}">
                <a16:creationId xmlns:a16="http://schemas.microsoft.com/office/drawing/2014/main" id="{16E9CB88-7C92-9E4E-88E1-48C410B65E8E}"/>
              </a:ext>
            </a:extLst>
          </p:cNvPr>
          <p:cNvSpPr txBox="1"/>
          <p:nvPr/>
        </p:nvSpPr>
        <p:spPr>
          <a:xfrm>
            <a:off x="4140485" y="2522320"/>
            <a:ext cx="723275" cy="246221"/>
          </a:xfrm>
          <a:prstGeom prst="rect">
            <a:avLst/>
          </a:prstGeom>
          <a:noFill/>
        </p:spPr>
        <p:txBody>
          <a:bodyPr wrap="none" rtlCol="0">
            <a:spAutoFit/>
          </a:bodyPr>
          <a:lstStyle/>
          <a:p>
            <a:r>
              <a:rPr lang="en-US" sz="1000" dirty="0"/>
              <a:t>Hand over</a:t>
            </a:r>
          </a:p>
        </p:txBody>
      </p:sp>
      <p:sp>
        <p:nvSpPr>
          <p:cNvPr id="54" name="TextBox 53">
            <a:extLst>
              <a:ext uri="{FF2B5EF4-FFF2-40B4-BE49-F238E27FC236}">
                <a16:creationId xmlns:a16="http://schemas.microsoft.com/office/drawing/2014/main" id="{D808C5BD-827C-F54F-9CEE-C604864C891F}"/>
              </a:ext>
            </a:extLst>
          </p:cNvPr>
          <p:cNvSpPr txBox="1"/>
          <p:nvPr/>
        </p:nvSpPr>
        <p:spPr>
          <a:xfrm>
            <a:off x="4140484" y="1646721"/>
            <a:ext cx="723275" cy="246221"/>
          </a:xfrm>
          <a:prstGeom prst="rect">
            <a:avLst/>
          </a:prstGeom>
          <a:noFill/>
        </p:spPr>
        <p:txBody>
          <a:bodyPr wrap="none" rtlCol="0">
            <a:spAutoFit/>
          </a:bodyPr>
          <a:lstStyle/>
          <a:p>
            <a:r>
              <a:rPr lang="en-US" sz="1000" dirty="0"/>
              <a:t>Hand over</a:t>
            </a:r>
          </a:p>
        </p:txBody>
      </p:sp>
      <p:sp>
        <p:nvSpPr>
          <p:cNvPr id="66" name="TextBox 65">
            <a:extLst>
              <a:ext uri="{FF2B5EF4-FFF2-40B4-BE49-F238E27FC236}">
                <a16:creationId xmlns:a16="http://schemas.microsoft.com/office/drawing/2014/main" id="{6A27C370-B78B-2F45-8DB6-DFF94CC883E7}"/>
              </a:ext>
            </a:extLst>
          </p:cNvPr>
          <p:cNvSpPr txBox="1"/>
          <p:nvPr/>
        </p:nvSpPr>
        <p:spPr>
          <a:xfrm>
            <a:off x="4806597" y="1097623"/>
            <a:ext cx="519694" cy="246221"/>
          </a:xfrm>
          <a:prstGeom prst="rect">
            <a:avLst/>
          </a:prstGeom>
          <a:noFill/>
        </p:spPr>
        <p:txBody>
          <a:bodyPr wrap="none" rtlCol="0">
            <a:spAutoFit/>
          </a:bodyPr>
          <a:lstStyle/>
          <a:p>
            <a:r>
              <a:rPr lang="en-US" sz="1000" dirty="0"/>
              <a:t>empty</a:t>
            </a:r>
          </a:p>
        </p:txBody>
      </p:sp>
      <p:sp>
        <p:nvSpPr>
          <p:cNvPr id="114" name="Oval 113">
            <a:extLst>
              <a:ext uri="{FF2B5EF4-FFF2-40B4-BE49-F238E27FC236}">
                <a16:creationId xmlns:a16="http://schemas.microsoft.com/office/drawing/2014/main" id="{6A7585B6-599B-AF4F-B69B-B9736F76DBE7}"/>
              </a:ext>
            </a:extLst>
          </p:cNvPr>
          <p:cNvSpPr/>
          <p:nvPr/>
        </p:nvSpPr>
        <p:spPr>
          <a:xfrm>
            <a:off x="6059081" y="1981119"/>
            <a:ext cx="1409985" cy="532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Thread Local</a:t>
            </a:r>
          </a:p>
        </p:txBody>
      </p:sp>
      <p:cxnSp>
        <p:nvCxnSpPr>
          <p:cNvPr id="115" name="Straight Arrow Connector 114">
            <a:extLst>
              <a:ext uri="{FF2B5EF4-FFF2-40B4-BE49-F238E27FC236}">
                <a16:creationId xmlns:a16="http://schemas.microsoft.com/office/drawing/2014/main" id="{FB6DA00C-2085-1742-BA46-4DE02561B7FD}"/>
              </a:ext>
            </a:extLst>
          </p:cNvPr>
          <p:cNvCxnSpPr>
            <a:cxnSpLocks/>
            <a:endCxn id="114" idx="0"/>
          </p:cNvCxnSpPr>
          <p:nvPr/>
        </p:nvCxnSpPr>
        <p:spPr>
          <a:xfrm>
            <a:off x="6387686" y="1496863"/>
            <a:ext cx="376388" cy="4842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0" name="TextBox 119">
            <a:extLst>
              <a:ext uri="{FF2B5EF4-FFF2-40B4-BE49-F238E27FC236}">
                <a16:creationId xmlns:a16="http://schemas.microsoft.com/office/drawing/2014/main" id="{D44E29DD-01E9-2246-9130-D83BB5E00BE2}"/>
              </a:ext>
            </a:extLst>
          </p:cNvPr>
          <p:cNvSpPr txBox="1"/>
          <p:nvPr/>
        </p:nvSpPr>
        <p:spPr>
          <a:xfrm>
            <a:off x="6121208" y="1799552"/>
            <a:ext cx="647934" cy="246221"/>
          </a:xfrm>
          <a:prstGeom prst="rect">
            <a:avLst/>
          </a:prstGeom>
          <a:noFill/>
        </p:spPr>
        <p:txBody>
          <a:bodyPr wrap="none" rtlCol="0">
            <a:spAutoFit/>
          </a:bodyPr>
          <a:lstStyle/>
          <a:p>
            <a:r>
              <a:rPr lang="en-US" sz="1000" dirty="0"/>
              <a:t>SC use in</a:t>
            </a:r>
          </a:p>
        </p:txBody>
      </p:sp>
      <p:sp>
        <p:nvSpPr>
          <p:cNvPr id="124" name="Oval 123">
            <a:extLst>
              <a:ext uri="{FF2B5EF4-FFF2-40B4-BE49-F238E27FC236}">
                <a16:creationId xmlns:a16="http://schemas.microsoft.com/office/drawing/2014/main" id="{E690832F-B3BD-484A-BC04-B640BA125EBB}"/>
              </a:ext>
            </a:extLst>
          </p:cNvPr>
          <p:cNvSpPr/>
          <p:nvPr/>
        </p:nvSpPr>
        <p:spPr>
          <a:xfrm>
            <a:off x="7573290" y="1957769"/>
            <a:ext cx="1409985" cy="532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a:t>
            </a:r>
          </a:p>
        </p:txBody>
      </p:sp>
      <p:cxnSp>
        <p:nvCxnSpPr>
          <p:cNvPr id="125" name="Straight Arrow Connector 124">
            <a:extLst>
              <a:ext uri="{FF2B5EF4-FFF2-40B4-BE49-F238E27FC236}">
                <a16:creationId xmlns:a16="http://schemas.microsoft.com/office/drawing/2014/main" id="{954D31FB-F918-B94E-AF2C-151267838355}"/>
              </a:ext>
            </a:extLst>
          </p:cNvPr>
          <p:cNvCxnSpPr>
            <a:cxnSpLocks/>
            <a:endCxn id="124" idx="0"/>
          </p:cNvCxnSpPr>
          <p:nvPr/>
        </p:nvCxnSpPr>
        <p:spPr>
          <a:xfrm>
            <a:off x="6915023" y="1496863"/>
            <a:ext cx="1363260" cy="4609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6" name="TextBox 125">
            <a:extLst>
              <a:ext uri="{FF2B5EF4-FFF2-40B4-BE49-F238E27FC236}">
                <a16:creationId xmlns:a16="http://schemas.microsoft.com/office/drawing/2014/main" id="{0A285F3A-8282-F74C-866B-E05434F080F9}"/>
              </a:ext>
            </a:extLst>
          </p:cNvPr>
          <p:cNvSpPr txBox="1"/>
          <p:nvPr/>
        </p:nvSpPr>
        <p:spPr>
          <a:xfrm>
            <a:off x="7635417" y="1776202"/>
            <a:ext cx="647934" cy="246221"/>
          </a:xfrm>
          <a:prstGeom prst="rect">
            <a:avLst/>
          </a:prstGeom>
          <a:noFill/>
        </p:spPr>
        <p:txBody>
          <a:bodyPr wrap="none" rtlCol="0">
            <a:spAutoFit/>
          </a:bodyPr>
          <a:lstStyle/>
          <a:p>
            <a:r>
              <a:rPr lang="en-US" sz="1000" dirty="0"/>
              <a:t>SC use in</a:t>
            </a:r>
          </a:p>
        </p:txBody>
      </p:sp>
      <p:sp>
        <p:nvSpPr>
          <p:cNvPr id="2" name="Rectangle 1">
            <a:extLst>
              <a:ext uri="{FF2B5EF4-FFF2-40B4-BE49-F238E27FC236}">
                <a16:creationId xmlns:a16="http://schemas.microsoft.com/office/drawing/2014/main" id="{7ECAB7EA-80FC-F243-AEA9-22CAAAB4D421}"/>
              </a:ext>
            </a:extLst>
          </p:cNvPr>
          <p:cNvSpPr/>
          <p:nvPr/>
        </p:nvSpPr>
        <p:spPr>
          <a:xfrm>
            <a:off x="195209" y="199542"/>
            <a:ext cx="1284270" cy="352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/dashboard</a:t>
            </a:r>
          </a:p>
        </p:txBody>
      </p:sp>
      <p:cxnSp>
        <p:nvCxnSpPr>
          <p:cNvPr id="6" name="Elbow Connector 5">
            <a:extLst>
              <a:ext uri="{FF2B5EF4-FFF2-40B4-BE49-F238E27FC236}">
                <a16:creationId xmlns:a16="http://schemas.microsoft.com/office/drawing/2014/main" id="{FF7EBF13-D1A3-8A49-87E3-FD8E79172EB2}"/>
              </a:ext>
            </a:extLst>
          </p:cNvPr>
          <p:cNvCxnSpPr>
            <a:stCxn id="2" idx="3"/>
            <a:endCxn id="5" idx="0"/>
          </p:cNvCxnSpPr>
          <p:nvPr/>
        </p:nvCxnSpPr>
        <p:spPr>
          <a:xfrm>
            <a:off x="1479479" y="375552"/>
            <a:ext cx="1541123" cy="43610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72" name="TextBox 71">
            <a:extLst>
              <a:ext uri="{FF2B5EF4-FFF2-40B4-BE49-F238E27FC236}">
                <a16:creationId xmlns:a16="http://schemas.microsoft.com/office/drawing/2014/main" id="{5AABBB0C-49F1-084B-8FB6-49FE38A56A5C}"/>
              </a:ext>
            </a:extLst>
          </p:cNvPr>
          <p:cNvSpPr txBox="1"/>
          <p:nvPr/>
        </p:nvSpPr>
        <p:spPr>
          <a:xfrm>
            <a:off x="1494556" y="335883"/>
            <a:ext cx="1492716" cy="246221"/>
          </a:xfrm>
          <a:prstGeom prst="rect">
            <a:avLst/>
          </a:prstGeom>
          <a:noFill/>
        </p:spPr>
        <p:txBody>
          <a:bodyPr wrap="none" rtlCol="0">
            <a:spAutoFit/>
          </a:bodyPr>
          <a:lstStyle/>
          <a:p>
            <a:r>
              <a:rPr lang="en-US" sz="1000" dirty="0"/>
              <a:t>Contains STUDENT_ROLE</a:t>
            </a:r>
          </a:p>
        </p:txBody>
      </p:sp>
      <p:sp>
        <p:nvSpPr>
          <p:cNvPr id="7" name="Smiley Face 6">
            <a:extLst>
              <a:ext uri="{FF2B5EF4-FFF2-40B4-BE49-F238E27FC236}">
                <a16:creationId xmlns:a16="http://schemas.microsoft.com/office/drawing/2014/main" id="{5AD1ABB7-2718-D845-B534-72E8C2FC32E4}"/>
              </a:ext>
            </a:extLst>
          </p:cNvPr>
          <p:cNvSpPr/>
          <p:nvPr/>
        </p:nvSpPr>
        <p:spPr>
          <a:xfrm>
            <a:off x="431675" y="1069295"/>
            <a:ext cx="513708" cy="54909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0ACD6266-8028-6647-8FFD-A17D0FE220C3}"/>
              </a:ext>
            </a:extLst>
          </p:cNvPr>
          <p:cNvCxnSpPr>
            <a:stCxn id="7" idx="0"/>
          </p:cNvCxnSpPr>
          <p:nvPr/>
        </p:nvCxnSpPr>
        <p:spPr>
          <a:xfrm flipV="1">
            <a:off x="688529" y="551561"/>
            <a:ext cx="0" cy="5177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7" name="TextBox 76">
            <a:extLst>
              <a:ext uri="{FF2B5EF4-FFF2-40B4-BE49-F238E27FC236}">
                <a16:creationId xmlns:a16="http://schemas.microsoft.com/office/drawing/2014/main" id="{C2052316-4E54-5049-9F7A-3F1399B845D8}"/>
              </a:ext>
            </a:extLst>
          </p:cNvPr>
          <p:cNvSpPr txBox="1"/>
          <p:nvPr/>
        </p:nvSpPr>
        <p:spPr>
          <a:xfrm>
            <a:off x="2696969" y="1785629"/>
            <a:ext cx="352982" cy="246221"/>
          </a:xfrm>
          <a:prstGeom prst="rect">
            <a:avLst/>
          </a:prstGeom>
          <a:noFill/>
        </p:spPr>
        <p:txBody>
          <a:bodyPr wrap="none" rtlCol="0">
            <a:spAutoFit/>
          </a:bodyPr>
          <a:lstStyle/>
          <a:p>
            <a:r>
              <a:rPr lang="en-US" sz="1000" dirty="0"/>
              <a:t>NO</a:t>
            </a:r>
          </a:p>
        </p:txBody>
      </p:sp>
      <p:sp>
        <p:nvSpPr>
          <p:cNvPr id="78" name="TextBox 77">
            <a:extLst>
              <a:ext uri="{FF2B5EF4-FFF2-40B4-BE49-F238E27FC236}">
                <a16:creationId xmlns:a16="http://schemas.microsoft.com/office/drawing/2014/main" id="{5D07D120-DCA7-D248-822F-1ADDD761DCBC}"/>
              </a:ext>
            </a:extLst>
          </p:cNvPr>
          <p:cNvSpPr txBox="1"/>
          <p:nvPr/>
        </p:nvSpPr>
        <p:spPr>
          <a:xfrm>
            <a:off x="2694687" y="2645619"/>
            <a:ext cx="352982" cy="246221"/>
          </a:xfrm>
          <a:prstGeom prst="rect">
            <a:avLst/>
          </a:prstGeom>
          <a:noFill/>
        </p:spPr>
        <p:txBody>
          <a:bodyPr wrap="none" rtlCol="0">
            <a:spAutoFit/>
          </a:bodyPr>
          <a:lstStyle/>
          <a:p>
            <a:r>
              <a:rPr lang="en-US" sz="1000" dirty="0"/>
              <a:t>NO</a:t>
            </a:r>
          </a:p>
        </p:txBody>
      </p:sp>
      <p:sp>
        <p:nvSpPr>
          <p:cNvPr id="79" name="TextBox 78">
            <a:extLst>
              <a:ext uri="{FF2B5EF4-FFF2-40B4-BE49-F238E27FC236}">
                <a16:creationId xmlns:a16="http://schemas.microsoft.com/office/drawing/2014/main" id="{CE08C4C1-55A4-C644-9666-7B3500C72DB7}"/>
              </a:ext>
            </a:extLst>
          </p:cNvPr>
          <p:cNvSpPr txBox="1"/>
          <p:nvPr/>
        </p:nvSpPr>
        <p:spPr>
          <a:xfrm>
            <a:off x="2657508" y="3548014"/>
            <a:ext cx="352982" cy="246221"/>
          </a:xfrm>
          <a:prstGeom prst="rect">
            <a:avLst/>
          </a:prstGeom>
          <a:noFill/>
        </p:spPr>
        <p:txBody>
          <a:bodyPr wrap="none" rtlCol="0">
            <a:spAutoFit/>
          </a:bodyPr>
          <a:lstStyle/>
          <a:p>
            <a:r>
              <a:rPr lang="en-US" sz="1000" dirty="0"/>
              <a:t>NO</a:t>
            </a:r>
          </a:p>
        </p:txBody>
      </p:sp>
      <p:sp>
        <p:nvSpPr>
          <p:cNvPr id="80" name="TextBox 79">
            <a:extLst>
              <a:ext uri="{FF2B5EF4-FFF2-40B4-BE49-F238E27FC236}">
                <a16:creationId xmlns:a16="http://schemas.microsoft.com/office/drawing/2014/main" id="{6D35C8A0-D77E-3347-84F2-F35D824B6DF0}"/>
              </a:ext>
            </a:extLst>
          </p:cNvPr>
          <p:cNvSpPr txBox="1"/>
          <p:nvPr/>
        </p:nvSpPr>
        <p:spPr>
          <a:xfrm>
            <a:off x="2657508" y="4420580"/>
            <a:ext cx="352982" cy="246221"/>
          </a:xfrm>
          <a:prstGeom prst="rect">
            <a:avLst/>
          </a:prstGeom>
          <a:noFill/>
        </p:spPr>
        <p:txBody>
          <a:bodyPr wrap="none" rtlCol="0">
            <a:spAutoFit/>
          </a:bodyPr>
          <a:lstStyle/>
          <a:p>
            <a:r>
              <a:rPr lang="en-US" sz="1000" dirty="0"/>
              <a:t>NO</a:t>
            </a:r>
          </a:p>
        </p:txBody>
      </p:sp>
      <p:sp>
        <p:nvSpPr>
          <p:cNvPr id="82" name="Rectangle 81">
            <a:extLst>
              <a:ext uri="{FF2B5EF4-FFF2-40B4-BE49-F238E27FC236}">
                <a16:creationId xmlns:a16="http://schemas.microsoft.com/office/drawing/2014/main" id="{38D56AA3-301D-CD4B-9680-A3010FBE9A44}"/>
              </a:ext>
            </a:extLst>
          </p:cNvPr>
          <p:cNvSpPr/>
          <p:nvPr/>
        </p:nvSpPr>
        <p:spPr>
          <a:xfrm>
            <a:off x="2769390" y="6047040"/>
            <a:ext cx="2432117"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ActionDecisionManager</a:t>
            </a:r>
            <a:endParaRPr lang="en-US" dirty="0"/>
          </a:p>
        </p:txBody>
      </p:sp>
      <p:cxnSp>
        <p:nvCxnSpPr>
          <p:cNvPr id="30" name="Elbow Connector 29">
            <a:extLst>
              <a:ext uri="{FF2B5EF4-FFF2-40B4-BE49-F238E27FC236}">
                <a16:creationId xmlns:a16="http://schemas.microsoft.com/office/drawing/2014/main" id="{3B0C3F7E-0429-0441-A5EC-CE56052CED41}"/>
              </a:ext>
            </a:extLst>
          </p:cNvPr>
          <p:cNvCxnSpPr>
            <a:endCxn id="82" idx="1"/>
          </p:cNvCxnSpPr>
          <p:nvPr/>
        </p:nvCxnSpPr>
        <p:spPr>
          <a:xfrm>
            <a:off x="2363056" y="5925087"/>
            <a:ext cx="406334" cy="32691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87" name="TextBox 86">
            <a:extLst>
              <a:ext uri="{FF2B5EF4-FFF2-40B4-BE49-F238E27FC236}">
                <a16:creationId xmlns:a16="http://schemas.microsoft.com/office/drawing/2014/main" id="{FDD872B2-7A18-984B-A4E8-A41D4DCBAE9B}"/>
              </a:ext>
            </a:extLst>
          </p:cNvPr>
          <p:cNvSpPr txBox="1"/>
          <p:nvPr/>
        </p:nvSpPr>
        <p:spPr>
          <a:xfrm>
            <a:off x="1995877" y="5989485"/>
            <a:ext cx="649537" cy="246221"/>
          </a:xfrm>
          <a:prstGeom prst="rect">
            <a:avLst/>
          </a:prstGeom>
          <a:noFill/>
        </p:spPr>
        <p:txBody>
          <a:bodyPr wrap="none" rtlCol="0">
            <a:spAutoFit/>
          </a:bodyPr>
          <a:lstStyle/>
          <a:p>
            <a:r>
              <a:rPr lang="en-US" sz="1000" dirty="0"/>
              <a:t>Delegate</a:t>
            </a:r>
          </a:p>
        </p:txBody>
      </p:sp>
      <p:cxnSp>
        <p:nvCxnSpPr>
          <p:cNvPr id="32" name="Straight Arrow Connector 31">
            <a:extLst>
              <a:ext uri="{FF2B5EF4-FFF2-40B4-BE49-F238E27FC236}">
                <a16:creationId xmlns:a16="http://schemas.microsoft.com/office/drawing/2014/main" id="{F412018B-3E00-2443-82D9-26A2AEEDA890}"/>
              </a:ext>
            </a:extLst>
          </p:cNvPr>
          <p:cNvCxnSpPr>
            <a:cxnSpLocks/>
            <a:stCxn id="82" idx="3"/>
          </p:cNvCxnSpPr>
          <p:nvPr/>
        </p:nvCxnSpPr>
        <p:spPr>
          <a:xfrm>
            <a:off x="5201507" y="6252005"/>
            <a:ext cx="6473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8" name="TextBox 87">
            <a:extLst>
              <a:ext uri="{FF2B5EF4-FFF2-40B4-BE49-F238E27FC236}">
                <a16:creationId xmlns:a16="http://schemas.microsoft.com/office/drawing/2014/main" id="{ADFDBFA3-8B35-AA4F-B011-7D2318B562FB}"/>
              </a:ext>
            </a:extLst>
          </p:cNvPr>
          <p:cNvSpPr txBox="1"/>
          <p:nvPr/>
        </p:nvSpPr>
        <p:spPr>
          <a:xfrm>
            <a:off x="5239818" y="6039292"/>
            <a:ext cx="497252" cy="246221"/>
          </a:xfrm>
          <a:prstGeom prst="rect">
            <a:avLst/>
          </a:prstGeom>
          <a:noFill/>
        </p:spPr>
        <p:txBody>
          <a:bodyPr wrap="none" rtlCol="0">
            <a:spAutoFit/>
          </a:bodyPr>
          <a:lstStyle/>
          <a:p>
            <a:r>
              <a:rPr lang="en-US" sz="1000" dirty="0"/>
              <a:t>Check</a:t>
            </a:r>
          </a:p>
        </p:txBody>
      </p:sp>
      <p:sp>
        <p:nvSpPr>
          <p:cNvPr id="38" name="Rectangle 37">
            <a:extLst>
              <a:ext uri="{FF2B5EF4-FFF2-40B4-BE49-F238E27FC236}">
                <a16:creationId xmlns:a16="http://schemas.microsoft.com/office/drawing/2014/main" id="{E2CCD9F4-5C29-2242-BA93-A764D48B3383}"/>
              </a:ext>
            </a:extLst>
          </p:cNvPr>
          <p:cNvSpPr/>
          <p:nvPr/>
        </p:nvSpPr>
        <p:spPr>
          <a:xfrm>
            <a:off x="5848863" y="6088546"/>
            <a:ext cx="1267483" cy="342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 Info</a:t>
            </a:r>
          </a:p>
        </p:txBody>
      </p:sp>
      <p:sp>
        <p:nvSpPr>
          <p:cNvPr id="3" name="Diamond 2">
            <a:extLst>
              <a:ext uri="{FF2B5EF4-FFF2-40B4-BE49-F238E27FC236}">
                <a16:creationId xmlns:a16="http://schemas.microsoft.com/office/drawing/2014/main" id="{0047FEE0-9007-B445-A119-029E5AA8BA6C}"/>
              </a:ext>
            </a:extLst>
          </p:cNvPr>
          <p:cNvSpPr/>
          <p:nvPr/>
        </p:nvSpPr>
        <p:spPr>
          <a:xfrm>
            <a:off x="5708245" y="4927299"/>
            <a:ext cx="1548717" cy="8467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Verify Role</a:t>
            </a:r>
          </a:p>
        </p:txBody>
      </p:sp>
      <p:cxnSp>
        <p:nvCxnSpPr>
          <p:cNvPr id="16" name="Straight Arrow Connector 15">
            <a:extLst>
              <a:ext uri="{FF2B5EF4-FFF2-40B4-BE49-F238E27FC236}">
                <a16:creationId xmlns:a16="http://schemas.microsoft.com/office/drawing/2014/main" id="{AA431CC0-D939-B940-8E20-9B2729805871}"/>
              </a:ext>
            </a:extLst>
          </p:cNvPr>
          <p:cNvCxnSpPr>
            <a:cxnSpLocks/>
            <a:stCxn id="38" idx="0"/>
            <a:endCxn id="3" idx="2"/>
          </p:cNvCxnSpPr>
          <p:nvPr/>
        </p:nvCxnSpPr>
        <p:spPr>
          <a:xfrm flipH="1" flipV="1">
            <a:off x="6482604" y="5774054"/>
            <a:ext cx="1" cy="3144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Elbow Connector 39">
            <a:extLst>
              <a:ext uri="{FF2B5EF4-FFF2-40B4-BE49-F238E27FC236}">
                <a16:creationId xmlns:a16="http://schemas.microsoft.com/office/drawing/2014/main" id="{B0A112C4-D068-2645-B05E-531C6E05EB88}"/>
              </a:ext>
            </a:extLst>
          </p:cNvPr>
          <p:cNvCxnSpPr>
            <a:cxnSpLocks/>
            <a:stCxn id="3" idx="1"/>
          </p:cNvCxnSpPr>
          <p:nvPr/>
        </p:nvCxnSpPr>
        <p:spPr>
          <a:xfrm rot="10800000" flipV="1">
            <a:off x="5210993" y="5350677"/>
            <a:ext cx="497252" cy="69338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68" name="TextBox 67">
            <a:extLst>
              <a:ext uri="{FF2B5EF4-FFF2-40B4-BE49-F238E27FC236}">
                <a16:creationId xmlns:a16="http://schemas.microsoft.com/office/drawing/2014/main" id="{75417FA6-63FC-0B4F-A71B-34DC81BFF305}"/>
              </a:ext>
            </a:extLst>
          </p:cNvPr>
          <p:cNvSpPr txBox="1"/>
          <p:nvPr/>
        </p:nvSpPr>
        <p:spPr>
          <a:xfrm>
            <a:off x="5163660" y="5109298"/>
            <a:ext cx="360996" cy="246221"/>
          </a:xfrm>
          <a:prstGeom prst="rect">
            <a:avLst/>
          </a:prstGeom>
          <a:noFill/>
        </p:spPr>
        <p:txBody>
          <a:bodyPr wrap="square" rtlCol="0">
            <a:spAutoFit/>
          </a:bodyPr>
          <a:lstStyle/>
          <a:p>
            <a:r>
              <a:rPr lang="en-US" sz="1000" dirty="0"/>
              <a:t>Yes</a:t>
            </a:r>
          </a:p>
        </p:txBody>
      </p:sp>
      <p:sp>
        <p:nvSpPr>
          <p:cNvPr id="69" name="TextBox 68">
            <a:extLst>
              <a:ext uri="{FF2B5EF4-FFF2-40B4-BE49-F238E27FC236}">
                <a16:creationId xmlns:a16="http://schemas.microsoft.com/office/drawing/2014/main" id="{D765E818-D275-F447-A9F6-E42C1B9137A0}"/>
              </a:ext>
            </a:extLst>
          </p:cNvPr>
          <p:cNvSpPr txBox="1"/>
          <p:nvPr/>
        </p:nvSpPr>
        <p:spPr>
          <a:xfrm>
            <a:off x="7330427" y="5139761"/>
            <a:ext cx="360996" cy="246221"/>
          </a:xfrm>
          <a:prstGeom prst="rect">
            <a:avLst/>
          </a:prstGeom>
          <a:noFill/>
        </p:spPr>
        <p:txBody>
          <a:bodyPr wrap="square" rtlCol="0">
            <a:spAutoFit/>
          </a:bodyPr>
          <a:lstStyle/>
          <a:p>
            <a:r>
              <a:rPr lang="en-US" sz="1000" dirty="0"/>
              <a:t>No</a:t>
            </a:r>
          </a:p>
        </p:txBody>
      </p:sp>
      <p:cxnSp>
        <p:nvCxnSpPr>
          <p:cNvPr id="70" name="Straight Arrow Connector 69">
            <a:extLst>
              <a:ext uri="{FF2B5EF4-FFF2-40B4-BE49-F238E27FC236}">
                <a16:creationId xmlns:a16="http://schemas.microsoft.com/office/drawing/2014/main" id="{E9724A31-63DE-5743-BBC5-F6CB2B3D9A33}"/>
              </a:ext>
            </a:extLst>
          </p:cNvPr>
          <p:cNvCxnSpPr>
            <a:cxnSpLocks/>
          </p:cNvCxnSpPr>
          <p:nvPr/>
        </p:nvCxnSpPr>
        <p:spPr>
          <a:xfrm>
            <a:off x="7247059" y="5352852"/>
            <a:ext cx="61267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4" name="Rectangle 73">
            <a:extLst>
              <a:ext uri="{FF2B5EF4-FFF2-40B4-BE49-F238E27FC236}">
                <a16:creationId xmlns:a16="http://schemas.microsoft.com/office/drawing/2014/main" id="{6C41D443-918F-5540-8FAC-2B271B238C40}"/>
              </a:ext>
            </a:extLst>
          </p:cNvPr>
          <p:cNvSpPr/>
          <p:nvPr/>
        </p:nvSpPr>
        <p:spPr>
          <a:xfrm>
            <a:off x="7849456" y="5139890"/>
            <a:ext cx="2432117" cy="40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AccessDeniedException</a:t>
            </a:r>
            <a:endParaRPr lang="en-US" dirty="0"/>
          </a:p>
        </p:txBody>
      </p:sp>
      <p:cxnSp>
        <p:nvCxnSpPr>
          <p:cNvPr id="57" name="Elbow Connector 56">
            <a:extLst>
              <a:ext uri="{FF2B5EF4-FFF2-40B4-BE49-F238E27FC236}">
                <a16:creationId xmlns:a16="http://schemas.microsoft.com/office/drawing/2014/main" id="{61A37232-FC99-284D-B969-16E4F125976A}"/>
              </a:ext>
            </a:extLst>
          </p:cNvPr>
          <p:cNvCxnSpPr>
            <a:stCxn id="74" idx="0"/>
            <a:endCxn id="25" idx="3"/>
          </p:cNvCxnSpPr>
          <p:nvPr/>
        </p:nvCxnSpPr>
        <p:spPr>
          <a:xfrm rot="16200000" flipV="1">
            <a:off x="6699283" y="2773658"/>
            <a:ext cx="300595" cy="443187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81" name="TextBox 80">
            <a:extLst>
              <a:ext uri="{FF2B5EF4-FFF2-40B4-BE49-F238E27FC236}">
                <a16:creationId xmlns:a16="http://schemas.microsoft.com/office/drawing/2014/main" id="{707F38F0-D220-0240-86C8-CF41D9DECC93}"/>
              </a:ext>
            </a:extLst>
          </p:cNvPr>
          <p:cNvSpPr txBox="1"/>
          <p:nvPr/>
        </p:nvSpPr>
        <p:spPr>
          <a:xfrm>
            <a:off x="6371414" y="4603455"/>
            <a:ext cx="728019" cy="246221"/>
          </a:xfrm>
          <a:prstGeom prst="rect">
            <a:avLst/>
          </a:prstGeom>
          <a:noFill/>
        </p:spPr>
        <p:txBody>
          <a:bodyPr wrap="square" rtlCol="0">
            <a:spAutoFit/>
          </a:bodyPr>
          <a:lstStyle/>
          <a:p>
            <a:r>
              <a:rPr lang="en-US" sz="1000" dirty="0"/>
              <a:t>Propagate</a:t>
            </a:r>
          </a:p>
        </p:txBody>
      </p:sp>
      <p:sp>
        <p:nvSpPr>
          <p:cNvPr id="83" name="Oval 82">
            <a:extLst>
              <a:ext uri="{FF2B5EF4-FFF2-40B4-BE49-F238E27FC236}">
                <a16:creationId xmlns:a16="http://schemas.microsoft.com/office/drawing/2014/main" id="{B0478F5A-AA79-B64F-A0FA-3985738140DE}"/>
              </a:ext>
            </a:extLst>
          </p:cNvPr>
          <p:cNvSpPr/>
          <p:nvPr/>
        </p:nvSpPr>
        <p:spPr>
          <a:xfrm>
            <a:off x="5763640" y="3838423"/>
            <a:ext cx="1409985" cy="532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 Page</a:t>
            </a:r>
          </a:p>
        </p:txBody>
      </p:sp>
      <p:cxnSp>
        <p:nvCxnSpPr>
          <p:cNvPr id="84" name="Straight Arrow Connector 83">
            <a:extLst>
              <a:ext uri="{FF2B5EF4-FFF2-40B4-BE49-F238E27FC236}">
                <a16:creationId xmlns:a16="http://schemas.microsoft.com/office/drawing/2014/main" id="{D32C2C1C-D297-4346-BC56-0CB61004AC42}"/>
              </a:ext>
            </a:extLst>
          </p:cNvPr>
          <p:cNvCxnSpPr>
            <a:cxnSpLocks/>
            <a:endCxn id="83" idx="2"/>
          </p:cNvCxnSpPr>
          <p:nvPr/>
        </p:nvCxnSpPr>
        <p:spPr>
          <a:xfrm flipV="1">
            <a:off x="4629153" y="4104805"/>
            <a:ext cx="1134487" cy="5550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7332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CFE0910-1E81-E544-A86C-A72CE09D4003}"/>
              </a:ext>
            </a:extLst>
          </p:cNvPr>
          <p:cNvSpPr txBox="1"/>
          <p:nvPr/>
        </p:nvSpPr>
        <p:spPr>
          <a:xfrm>
            <a:off x="987689" y="3071183"/>
            <a:ext cx="9910296" cy="259002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8000" kern="1200">
                <a:solidFill>
                  <a:schemeClr val="tx1"/>
                </a:solidFill>
                <a:latin typeface="+mj-lt"/>
                <a:ea typeface="+mj-ea"/>
                <a:cs typeface="+mj-cs"/>
              </a:rPr>
              <a:t>Spring Boot Auto Configuration</a:t>
            </a:r>
          </a:p>
        </p:txBody>
      </p:sp>
      <p:sp>
        <p:nvSpPr>
          <p:cNvPr id="17" name="Rectangle 16">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442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4173</TotalTime>
  <Words>2931</Words>
  <Application>Microsoft Macintosh PowerPoint</Application>
  <PresentationFormat>Widescreen</PresentationFormat>
  <Paragraphs>569</Paragraphs>
  <Slides>34</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Spring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Spring Auto Configuration works?</vt:lpstr>
      <vt:lpstr>List of Spring Security Auto 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Security</dc:title>
  <dc:creator>Nithiyanandam, Karthikeyan (Cognizant)</dc:creator>
  <cp:lastModifiedBy>Nithiyanandam, Karthikeyan (Cognizant)</cp:lastModifiedBy>
  <cp:revision>64</cp:revision>
  <dcterms:created xsi:type="dcterms:W3CDTF">2020-07-02T17:38:58Z</dcterms:created>
  <dcterms:modified xsi:type="dcterms:W3CDTF">2020-07-05T15:12:51Z</dcterms:modified>
</cp:coreProperties>
</file>